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404" r:id="rId5"/>
    <p:sldId id="441" r:id="rId6"/>
    <p:sldId id="442" r:id="rId7"/>
    <p:sldId id="617" r:id="rId8"/>
    <p:sldId id="618" r:id="rId9"/>
    <p:sldId id="621" r:id="rId10"/>
    <p:sldId id="620" r:id="rId11"/>
    <p:sldId id="622" r:id="rId12"/>
    <p:sldId id="623" r:id="rId13"/>
    <p:sldId id="624" r:id="rId14"/>
    <p:sldId id="625" r:id="rId15"/>
    <p:sldId id="626" r:id="rId16"/>
    <p:sldId id="627" r:id="rId17"/>
    <p:sldId id="628" r:id="rId18"/>
    <p:sldId id="629" r:id="rId19"/>
    <p:sldId id="630" r:id="rId20"/>
    <p:sldId id="631" r:id="rId21"/>
    <p:sldId id="632" r:id="rId22"/>
    <p:sldId id="358"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orient="horz" pos="1644" userDrawn="1">
          <p15:clr>
            <a:srgbClr val="A4A3A4"/>
          </p15:clr>
        </p15:guide>
        <p15:guide id="11" pos="5352" userDrawn="1">
          <p15:clr>
            <a:srgbClr val="A4A3A4"/>
          </p15:clr>
        </p15:guide>
        <p15:guide id="12" orient="horz" pos="2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vec, Haley" initials="MH" lastIdx="1" clrIdx="0">
    <p:extLst>
      <p:ext uri="{19B8F6BF-5375-455C-9EA6-DF929625EA0E}">
        <p15:presenceInfo xmlns:p15="http://schemas.microsoft.com/office/powerpoint/2012/main" userId="S::Moravec.Haley@principal.com::90a169b0-d2b3-46ab-a66d-10a53191a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E7E"/>
    <a:srgbClr val="E4EFF9"/>
    <a:srgbClr val="0091DA"/>
    <a:srgbClr val="23273F"/>
    <a:srgbClr val="FF9231"/>
    <a:srgbClr val="FFF1E2"/>
    <a:srgbClr val="FF3399"/>
    <a:srgbClr val="FF0066"/>
    <a:srgbClr val="00C4D9"/>
    <a:srgbClr val="BFE3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5164" autoAdjust="0"/>
  </p:normalViewPr>
  <p:slideViewPr>
    <p:cSldViewPr snapToGrid="0" snapToObjects="1">
      <p:cViewPr varScale="1">
        <p:scale>
          <a:sx n="139" d="100"/>
          <a:sy n="139" d="100"/>
        </p:scale>
        <p:origin x="612" y="114"/>
      </p:cViewPr>
      <p:guideLst>
        <p:guide orient="horz" pos="1644"/>
        <p:guide pos="5352"/>
        <p:guide orient="horz" pos="2844"/>
      </p:guideLst>
    </p:cSldViewPr>
  </p:slideViewPr>
  <p:outlineViewPr>
    <p:cViewPr>
      <p:scale>
        <a:sx n="33" d="100"/>
        <a:sy n="33" d="100"/>
      </p:scale>
      <p:origin x="0" y="0"/>
    </p:cViewPr>
  </p:outlineViewPr>
  <p:notesTextViewPr>
    <p:cViewPr>
      <p:scale>
        <a:sx n="3" d="2"/>
        <a:sy n="3" d="2"/>
      </p:scale>
      <p:origin x="0" y="0"/>
    </p:cViewPr>
  </p:notesTextViewPr>
  <p:sorterViewPr>
    <p:cViewPr>
      <p:scale>
        <a:sx n="309" d="100"/>
        <a:sy n="309" d="100"/>
      </p:scale>
      <p:origin x="0" y="0"/>
    </p:cViewPr>
  </p:sorterViewPr>
  <p:notesViewPr>
    <p:cSldViewPr snapToGrid="0" snapToObjects="1" showGuides="1">
      <p:cViewPr varScale="1">
        <p:scale>
          <a:sx n="60" d="100"/>
          <a:sy n="60" d="100"/>
        </p:scale>
        <p:origin x="230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D071C-62DA-1E40-889A-7A352E7EEFE9}" type="datetimeFigureOut">
              <a:rPr lang="en-US" smtClean="0"/>
              <a:t>4/29/2021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7509-B498-694C-BF4C-D9B59421582C}" type="slidenum">
              <a:rPr lang="en-US" smtClean="0"/>
              <a:t>‹#›</a:t>
            </a:fld>
            <a:endParaRPr lang="en-US" dirty="0"/>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955B8-8F57-7C4D-8105-90AE58928882}" type="datetimeFigureOut">
              <a:rPr lang="en-US" smtClean="0"/>
              <a:t>4/29/2021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C2B2C-38E7-6645-8EC2-7A497A515162}" type="slidenum">
              <a:rPr lang="en-US" smtClean="0"/>
              <a:t>‹#›</a:t>
            </a:fld>
            <a:endParaRPr lang="en-US" dirty="0"/>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482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“Mental checklist”</a:t>
            </a:r>
          </a:p>
          <a:p>
            <a:pPr fontAlgn="auto">
              <a:spcBef>
                <a:spcPts val="0"/>
              </a:spcBef>
              <a:spcAft>
                <a:spcPts val="0"/>
              </a:spcAft>
              <a:defRPr/>
            </a:pPr>
            <a:endParaRPr lang="en-US" dirty="0"/>
          </a:p>
          <a:p>
            <a:pPr fontAlgn="auto">
              <a:spcBef>
                <a:spcPts val="0"/>
              </a:spcBef>
              <a:spcAft>
                <a:spcPts val="0"/>
              </a:spcAft>
              <a:defRPr/>
            </a:pPr>
            <a:r>
              <a:rPr lang="en-US" dirty="0"/>
              <a:t>Ask your client to imagine if they woke up in the hospital tomorrow. Tell them to consider the mental checklist that would run through their mind:</a:t>
            </a:r>
          </a:p>
          <a:p>
            <a:pPr marL="228600" indent="-228600" fontAlgn="auto">
              <a:spcBef>
                <a:spcPts val="0"/>
              </a:spcBef>
              <a:spcAft>
                <a:spcPts val="0"/>
              </a:spcAft>
              <a:buFont typeface="+mj-lt"/>
              <a:buAutoNum type="arabicPeriod"/>
              <a:defRPr/>
            </a:pPr>
            <a:r>
              <a:rPr lang="en-US" dirty="0"/>
              <a:t>They probably have health insurance to pays the doctors and hospital</a:t>
            </a:r>
          </a:p>
          <a:p>
            <a:pPr marL="228600" indent="-228600" fontAlgn="auto">
              <a:spcBef>
                <a:spcPts val="0"/>
              </a:spcBef>
              <a:spcAft>
                <a:spcPts val="0"/>
              </a:spcAft>
              <a:buFont typeface="+mj-lt"/>
              <a:buAutoNum type="arabicPeriod"/>
              <a:defRPr/>
            </a:pPr>
            <a:r>
              <a:rPr lang="en-US" dirty="0"/>
              <a:t>And they probably have life insurance in case they die</a:t>
            </a:r>
          </a:p>
          <a:p>
            <a:pPr marL="228600" indent="-228600" fontAlgn="auto">
              <a:spcBef>
                <a:spcPts val="0"/>
              </a:spcBef>
              <a:spcAft>
                <a:spcPts val="0"/>
              </a:spcAft>
              <a:buFont typeface="+mj-lt"/>
              <a:buAutoNum type="arabicPeriod"/>
              <a:defRPr/>
            </a:pPr>
            <a:r>
              <a:rPr lang="en-US" dirty="0"/>
              <a:t>But what if they survive, and are too sick or hurt to work?</a:t>
            </a:r>
          </a:p>
          <a:p>
            <a:pPr marL="228600" indent="-228600" fontAlgn="auto">
              <a:spcBef>
                <a:spcPts val="0"/>
              </a:spcBef>
              <a:spcAft>
                <a:spcPts val="0"/>
              </a:spcAft>
              <a:buFont typeface="+mj-lt"/>
              <a:buAutoNum type="arabicPeriod"/>
              <a:defRPr/>
            </a:pPr>
            <a:endParaRPr lang="en-US" dirty="0"/>
          </a:p>
          <a:p>
            <a:pPr fontAlgn="auto">
              <a:spcBef>
                <a:spcPts val="0"/>
              </a:spcBef>
              <a:spcAft>
                <a:spcPts val="0"/>
              </a:spcAft>
              <a:buFont typeface="+mj-lt"/>
              <a:buNone/>
              <a:defRPr/>
            </a:pPr>
            <a:r>
              <a:rPr lang="en-US" dirty="0"/>
              <a:t>If their checklist doesn’t include disability insurance then you need to talk.</a:t>
            </a:r>
          </a:p>
          <a:p>
            <a:pPr fontAlgn="auto">
              <a:spcBef>
                <a:spcPts val="0"/>
              </a:spcBef>
              <a:spcAft>
                <a:spcPts val="0"/>
              </a:spcAft>
              <a:buFont typeface="+mj-lt"/>
              <a:buNone/>
              <a:defRPr/>
            </a:pPr>
            <a:endParaRPr lang="en-US" dirty="0"/>
          </a:p>
          <a:p>
            <a:pPr fontAlgn="auto">
              <a:spcBef>
                <a:spcPts val="0"/>
              </a:spcBef>
              <a:spcAft>
                <a:spcPts val="0"/>
              </a:spcAft>
              <a:buFont typeface="+mj-lt"/>
              <a:buNone/>
              <a:defRPr/>
            </a:pPr>
            <a:r>
              <a:rPr lang="en-US" dirty="0"/>
              <a:t>The best case scenario is to have everything on the checklist covered so that they can focus on getting better.</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7</a:t>
            </a:fld>
            <a:endParaRPr lang="en-US" dirty="0"/>
          </a:p>
        </p:txBody>
      </p:sp>
    </p:spTree>
    <p:extLst>
      <p:ext uri="{BB962C8B-B14F-4D97-AF65-F5344CB8AC3E}">
        <p14:creationId xmlns:p14="http://schemas.microsoft.com/office/powerpoint/2010/main" val="41569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FF0000"/>
                </a:solidFill>
              </a:rPr>
              <a:t>NON-CALIFORNIA version – if using delete the next slide</a:t>
            </a:r>
          </a:p>
          <a:p>
            <a:pPr eaLnBrk="1" hangingPunct="1">
              <a:spcBef>
                <a:spcPct val="0"/>
              </a:spcBef>
            </a:pPr>
            <a:endParaRPr lang="en-US" altLang="en-US" dirty="0"/>
          </a:p>
          <a:p>
            <a:pPr eaLnBrk="1" hangingPunct="1">
              <a:spcBef>
                <a:spcPct val="0"/>
              </a:spcBef>
            </a:pPr>
            <a:r>
              <a:rPr lang="en-US" altLang="en-US" dirty="0"/>
              <a:t>Protecting themselves first is all part of a successful financial checklist. Then offer to review their budget to see how to make disability insurance work. It can be more affordable than they may think. </a:t>
            </a:r>
          </a:p>
          <a:p>
            <a:pPr eaLnBrk="1" hangingPunct="1">
              <a:spcBef>
                <a:spcPct val="0"/>
              </a:spcBef>
            </a:pPr>
            <a:endParaRPr lang="en-US" altLang="en-US" dirty="0"/>
          </a:p>
          <a:p>
            <a:pPr eaLnBrk="1" hangingPunct="1">
              <a:spcBef>
                <a:spcPct val="0"/>
              </a:spcBef>
            </a:pPr>
            <a:r>
              <a:rPr lang="en-US" altLang="en-US" dirty="0"/>
              <a:t>Make it relatable by comparing it to the cost of other common items.</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10</a:t>
            </a:fld>
            <a:endParaRPr lang="en-US" dirty="0"/>
          </a:p>
        </p:txBody>
      </p:sp>
    </p:spTree>
    <p:extLst>
      <p:ext uri="{BB962C8B-B14F-4D97-AF65-F5344CB8AC3E}">
        <p14:creationId xmlns:p14="http://schemas.microsoft.com/office/powerpoint/2010/main" val="57721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solidFill>
                  <a:srgbClr val="FF0000"/>
                </a:solidFill>
              </a:rPr>
              <a:t>CALIFORNIA version – if using delete the previous slide.</a:t>
            </a:r>
          </a:p>
          <a:p>
            <a:pPr eaLnBrk="1" hangingPunct="1">
              <a:spcBef>
                <a:spcPct val="0"/>
              </a:spcBef>
            </a:pPr>
            <a:endParaRPr lang="en-US" altLang="en-US" dirty="0"/>
          </a:p>
          <a:p>
            <a:pPr eaLnBrk="1" hangingPunct="1">
              <a:spcBef>
                <a:spcPct val="0"/>
              </a:spcBef>
            </a:pPr>
            <a:r>
              <a:rPr lang="en-US" altLang="en-US" dirty="0"/>
              <a:t>Protecting themselves first is all part of a successful financial checklist. Then offer to review their budget to see how to make disability insurance work. It can be more affordable than they may think. </a:t>
            </a:r>
          </a:p>
          <a:p>
            <a:pPr eaLnBrk="1" hangingPunct="1">
              <a:spcBef>
                <a:spcPct val="0"/>
              </a:spcBef>
            </a:pPr>
            <a:endParaRPr lang="en-US" altLang="en-US" dirty="0"/>
          </a:p>
          <a:p>
            <a:pPr eaLnBrk="1" hangingPunct="1">
              <a:spcBef>
                <a:spcPct val="0"/>
              </a:spcBef>
            </a:pPr>
            <a:r>
              <a:rPr lang="en-US" altLang="en-US" dirty="0"/>
              <a:t>Make it relatable by comparing it to the cost of other common items.</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11</a:t>
            </a:fld>
            <a:endParaRPr lang="en-US" dirty="0"/>
          </a:p>
        </p:txBody>
      </p:sp>
    </p:spTree>
    <p:extLst>
      <p:ext uri="{BB962C8B-B14F-4D97-AF65-F5344CB8AC3E}">
        <p14:creationId xmlns:p14="http://schemas.microsoft.com/office/powerpoint/2010/main" val="45094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8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17</a:t>
            </a:fld>
            <a:endParaRPr lang="en-US" dirty="0"/>
          </a:p>
        </p:txBody>
      </p:sp>
    </p:spTree>
    <p:extLst>
      <p:ext uri="{BB962C8B-B14F-4D97-AF65-F5344CB8AC3E}">
        <p14:creationId xmlns:p14="http://schemas.microsoft.com/office/powerpoint/2010/main" val="87236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39137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693450" y="398780"/>
            <a:ext cx="7773750" cy="3830320"/>
          </a:xfrm>
          <a:prstGeom prst="rect">
            <a:avLst/>
          </a:prstGeom>
        </p:spPr>
        <p:txBody>
          <a:bodyPr lIns="0" tIns="0" rIns="0" bIns="0" anchor="ctr"/>
          <a:lstStyle>
            <a:lvl1pPr algn="l">
              <a:defRPr sz="4400">
                <a:solidFill>
                  <a:schemeClr val="bg1"/>
                </a:solidFill>
              </a:defRPr>
            </a:lvl1pPr>
          </a:lstStyle>
          <a:p>
            <a:pPr algn="l"/>
            <a:r>
              <a:rPr lang="en-US" dirty="0">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628540" y="1594681"/>
            <a:ext cx="7749708" cy="1774759"/>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540" y="407414"/>
            <a:ext cx="1501456" cy="448196"/>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686250" y="3552125"/>
            <a:ext cx="7773750" cy="706437"/>
          </a:xfrm>
          <a:prstGeom prst="rect">
            <a:avLst/>
          </a:prstGeom>
        </p:spPr>
        <p:txBody>
          <a:bodyPr vert="horz" lIns="0" tIns="0" rIns="0" bIns="0"/>
          <a:lstStyle>
            <a:lvl1pPr marL="0" indent="0">
              <a:buFontTx/>
              <a:buNone/>
              <a:defRPr sz="2000" b="1">
                <a:solidFill>
                  <a:schemeClr val="bg1"/>
                </a:solidFill>
                <a:latin typeface="+mj-lt"/>
              </a:defRPr>
            </a:lvl1pPr>
            <a:lvl2pPr marL="457200" indent="0">
              <a:buFontTx/>
              <a:buNone/>
              <a:defRPr sz="1800">
                <a:solidFill>
                  <a:schemeClr val="bg1"/>
                </a:solidFill>
                <a:latin typeface="+mj-lt"/>
              </a:defRPr>
            </a:lvl2pPr>
            <a:lvl3pPr marL="914400" indent="0">
              <a:buFontTx/>
              <a:buNone/>
              <a:defRPr sz="1800">
                <a:solidFill>
                  <a:schemeClr val="bg1"/>
                </a:solidFill>
                <a:latin typeface="+mj-lt"/>
              </a:defRPr>
            </a:lvl3pPr>
            <a:lvl4pPr marL="1371600" indent="0">
              <a:buFontTx/>
              <a:buNone/>
              <a:defRPr sz="1800">
                <a:solidFill>
                  <a:schemeClr val="bg1"/>
                </a:solidFill>
                <a:latin typeface="+mj-lt"/>
              </a:defRPr>
            </a:lvl4pPr>
            <a:lvl5pPr marL="1828800" indent="0">
              <a:buFontTx/>
              <a:buNone/>
              <a:defRPr sz="1800">
                <a:solidFill>
                  <a:schemeClr val="bg1"/>
                </a:solidFill>
                <a:latin typeface="+mj-lt"/>
              </a:defRPr>
            </a:lvl5pPr>
          </a:lstStyle>
          <a:p>
            <a:pPr lvl="0"/>
            <a:r>
              <a:rPr lang="en-US" dirty="0"/>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686250" y="3902075"/>
            <a:ext cx="7773750" cy="547688"/>
          </a:xfrm>
          <a:prstGeom prst="rect">
            <a:avLst/>
          </a:prstGeom>
        </p:spPr>
        <p:txBody>
          <a:bodyPr vert="horz" lIns="0" tIns="0" rIns="0" bIns="0"/>
          <a:lstStyle>
            <a:lvl1pPr marL="0" indent="0">
              <a:buFontTx/>
              <a:buNone/>
              <a:defRPr sz="1600">
                <a:solidFill>
                  <a:schemeClr val="bg1"/>
                </a:solidFill>
                <a:latin typeface="+mj-lt"/>
              </a:defRPr>
            </a:lvl1pPr>
            <a:lvl2pPr marL="457200" indent="0">
              <a:buFontTx/>
              <a:buNone/>
              <a:defRPr sz="1600">
                <a:solidFill>
                  <a:schemeClr val="bg1"/>
                </a:solidFill>
                <a:latin typeface="+mj-lt"/>
              </a:defRPr>
            </a:lvl2pPr>
            <a:lvl3pPr marL="914400" indent="0">
              <a:buFontTx/>
              <a:buNone/>
              <a:defRPr sz="1600">
                <a:solidFill>
                  <a:schemeClr val="bg1"/>
                </a:solidFill>
                <a:latin typeface="+mj-lt"/>
              </a:defRPr>
            </a:lvl3pPr>
            <a:lvl4pPr marL="1371600" indent="0">
              <a:buFontTx/>
              <a:buNone/>
              <a:defRPr sz="1600">
                <a:solidFill>
                  <a:schemeClr val="bg1"/>
                </a:solidFill>
                <a:latin typeface="+mj-lt"/>
              </a:defRPr>
            </a:lvl4pPr>
            <a:lvl5pPr marL="1828800" indent="0">
              <a:buFontTx/>
              <a:buNone/>
              <a:defRPr sz="1600">
                <a:solidFill>
                  <a:schemeClr val="bg1"/>
                </a:solidFill>
                <a:latin typeface="+mj-lt"/>
              </a:defRPr>
            </a:lvl5pPr>
          </a:lstStyle>
          <a:p>
            <a:pPr lvl="0"/>
            <a:r>
              <a:rPr lang="en-US" dirty="0"/>
              <a:t>Presenter’s title goes here</a:t>
            </a:r>
          </a:p>
        </p:txBody>
      </p:sp>
    </p:spTree>
    <p:extLst>
      <p:ext uri="{BB962C8B-B14F-4D97-AF65-F5344CB8AC3E}">
        <p14:creationId xmlns:p14="http://schemas.microsoft.com/office/powerpoint/2010/main" val="1645693882"/>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696913" y="400050"/>
            <a:ext cx="7749941" cy="3719912"/>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dirty="0"/>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accent2">
                    <a:lumMod val="50000"/>
                  </a:schemeClr>
                </a:solidFill>
                <a:latin typeface="FS Elliot Pro"/>
                <a:cs typeface="FS Elliot Pro"/>
              </a:defRPr>
            </a:lvl1pPr>
          </a:lstStyle>
          <a:p>
            <a:pPr lvl="0"/>
            <a:r>
              <a:rPr lang="en-US" dirty="0"/>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rgbClr val="162B48"/>
                </a:solidFill>
              </a:defRPr>
            </a:lvl1pPr>
          </a:lstStyle>
          <a:p>
            <a:fld id="{FE894C8D-A86E-C448-9CBF-AD01FEF18A38}" type="slidenum">
              <a:rPr lang="en-US" smtClean="0"/>
              <a:pPr/>
              <a:t>‹#›</a:t>
            </a:fld>
            <a:endParaRPr lang="en-US" dirty="0"/>
          </a:p>
        </p:txBody>
      </p:sp>
    </p:spTree>
    <p:extLst>
      <p:ext uri="{BB962C8B-B14F-4D97-AF65-F5344CB8AC3E}">
        <p14:creationId xmlns:p14="http://schemas.microsoft.com/office/powerpoint/2010/main" val="175650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bg1"/>
                </a:solidFill>
                <a:latin typeface="FS Elliot Pro"/>
                <a:cs typeface="FS Elliot Pro"/>
              </a:defRPr>
            </a:lvl1pPr>
          </a:lstStyle>
          <a:p>
            <a:pPr lvl="0"/>
            <a:r>
              <a:rPr lang="en-US" dirty="0"/>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chemeClr val="bg1"/>
                </a:solidFill>
              </a:defRPr>
            </a:lvl1pPr>
          </a:lstStyle>
          <a:p>
            <a:fld id="{FE894C8D-A86E-C448-9CBF-AD01FEF18A38}" type="slidenum">
              <a:rPr lang="en-US" smtClean="0"/>
              <a:pPr/>
              <a:t>‹#›</a:t>
            </a:fld>
            <a:endParaRPr lang="en-US" dirty="0"/>
          </a:p>
        </p:txBody>
      </p:sp>
    </p:spTree>
    <p:extLst>
      <p:ext uri="{BB962C8B-B14F-4D97-AF65-F5344CB8AC3E}">
        <p14:creationId xmlns:p14="http://schemas.microsoft.com/office/powerpoint/2010/main" val="24054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628650" y="398780"/>
            <a:ext cx="7886700" cy="3830320"/>
          </a:xfrm>
          <a:prstGeom prst="rect">
            <a:avLst/>
          </a:prstGeom>
        </p:spPr>
        <p:txBody>
          <a:bodyPr lIns="0" tIns="0" rIns="0" bIns="0" anchor="ctr"/>
          <a:lstStyle>
            <a:lvl1pPr>
              <a:lnSpc>
                <a:spcPct val="100000"/>
              </a:lnSpc>
              <a:defRPr sz="4400">
                <a:solidFill>
                  <a:schemeClr val="bg1"/>
                </a:solidFill>
              </a:defRPr>
            </a:lvl1pPr>
          </a:lstStyle>
          <a:p>
            <a:r>
              <a:rPr lang="en-US" dirty="0"/>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42064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58827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dirty="0"/>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pic>
        <p:nvPicPr>
          <p:cNvPr id="8" name="Picture 7">
            <a:extLst>
              <a:ext uri="{FF2B5EF4-FFF2-40B4-BE49-F238E27FC236}">
                <a16:creationId xmlns:a16="http://schemas.microsoft.com/office/drawing/2014/main"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6503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457200" y="659002"/>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dirty="0"/>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6401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457200" y="659001"/>
            <a:ext cx="8229600" cy="274449"/>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p:txBody>
          <a:bodyPr/>
          <a:lstStyle/>
          <a:p>
            <a:endParaRPr lang="en-US" dirty="0"/>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457200" y="107690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pic>
        <p:nvPicPr>
          <p:cNvPr id="8" name="Picture 7">
            <a:extLst>
              <a:ext uri="{FF2B5EF4-FFF2-40B4-BE49-F238E27FC236}">
                <a16:creationId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4696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dirty="0"/>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457200" y="659001"/>
            <a:ext cx="8229600" cy="274449"/>
          </a:xfrm>
          <a:prstGeom prst="rect">
            <a:avLst/>
          </a:prstGeom>
        </p:spPr>
        <p:txBody>
          <a:bodyPr/>
          <a:lstStyle>
            <a:lvl1pPr>
              <a:defRPr/>
            </a:lvl1pPr>
          </a:lstStyle>
          <a:p>
            <a:r>
              <a:rPr lang="en-US" dirty="0"/>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457200" y="370977"/>
            <a:ext cx="8229600" cy="271516"/>
          </a:xfrm>
          <a:prstGeom prst="rect">
            <a:avLst/>
          </a:prstGeom>
        </p:spPr>
        <p:txBody>
          <a:bodyPr vert="horz" lIns="0" tIns="0" rIns="0" bIns="0">
            <a:noAutofit/>
          </a:bodyPr>
          <a:lstStyle>
            <a:lvl1pPr marL="0" indent="0">
              <a:lnSpc>
                <a:spcPct val="100000"/>
              </a:lnSpc>
              <a:spcBef>
                <a:spcPts val="0"/>
              </a:spcBef>
              <a:buNone/>
              <a:defRPr sz="1400" b="1">
                <a:solidFill>
                  <a:schemeClr val="accent2">
                    <a:lumMod val="50000"/>
                  </a:schemeClr>
                </a:solidFill>
              </a:defRPr>
            </a:lvl1pPr>
            <a:lvl3pPr marL="914400" indent="0">
              <a:buNone/>
              <a:defRPr/>
            </a:lvl3pPr>
          </a:lstStyle>
          <a:p>
            <a:pPr lvl="0"/>
            <a:r>
              <a:rPr lang="en-US" dirty="0"/>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457200" y="107690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dirty="0"/>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dirty="0"/>
              <a:t>Bullet</a:t>
            </a:r>
          </a:p>
          <a:p>
            <a:pPr lvl="1"/>
            <a:r>
              <a:rPr lang="en-US" dirty="0"/>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dirty="0"/>
              <a:t>Header</a:t>
            </a:r>
          </a:p>
        </p:txBody>
      </p:sp>
      <p:pic>
        <p:nvPicPr>
          <p:cNvPr id="14" name="Picture 13">
            <a:extLst>
              <a:ext uri="{FF2B5EF4-FFF2-40B4-BE49-F238E27FC236}">
                <a16:creationId xmlns:a16="http://schemas.microsoft.com/office/drawing/2014/main"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7333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457200" y="1263650"/>
            <a:ext cx="8229600" cy="3292475"/>
          </a:xfrm>
          <a:prstGeom prst="rect">
            <a:avLst/>
          </a:prstGeom>
        </p:spPr>
        <p:txBody>
          <a:bodyPr/>
          <a:lstStyle>
            <a:lvl1pPr marL="115887" indent="0" algn="ctr">
              <a:buNone/>
              <a:defRPr sz="1600" b="1"/>
            </a:lvl1pPr>
          </a:lstStyle>
          <a:p>
            <a:endParaRPr lang="en-US" dirty="0"/>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54528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dirty="0"/>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dirty="0"/>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dirty="0"/>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4572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dirty="0"/>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45720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dirty="0"/>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33273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190500" y="4664058"/>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dirty="0"/>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457200" y="4664057"/>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dirty="0"/>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700" r:id="rId3"/>
    <p:sldLayoutId id="2147483699" r:id="rId4"/>
    <p:sldLayoutId id="2147483698" r:id="rId5"/>
    <p:sldLayoutId id="2147483697" r:id="rId6"/>
    <p:sldLayoutId id="2147483702" r:id="rId7"/>
    <p:sldLayoutId id="2147483703" r:id="rId8"/>
    <p:sldLayoutId id="2147483704" r:id="rId9"/>
    <p:sldLayoutId id="2147483678" r:id="rId10"/>
    <p:sldLayoutId id="2147483677" r:id="rId11"/>
    <p:sldLayoutId id="2147483676" r:id="rId12"/>
    <p:sldLayoutId id="2147483684" r:id="rId13"/>
    <p:sldLayoutId id="2147483679" r:id="rId14"/>
  </p:sldLayoutIdLst>
  <p:hf hd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www.principa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sa.gov/policy/docs/statcomps/di_asr/2017/index.htm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6B558-C256-4B88-BA0A-E34CCEAAA87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income protection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is important</a:t>
            </a:r>
          </a:p>
        </p:txBody>
      </p:sp>
      <p:sp>
        <p:nvSpPr>
          <p:cNvPr id="6" name="Text Placeholder 5">
            <a:extLst>
              <a:ext uri="{FF2B5EF4-FFF2-40B4-BE49-F238E27FC236}">
                <a16:creationId xmlns:a16="http://schemas.microsoft.com/office/drawing/2014/main" id="{61986368-2E55-49E4-9496-20C53ACAEF9C}"/>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[Presenter’s name]</a:t>
            </a:r>
          </a:p>
        </p:txBody>
      </p:sp>
      <p:sp>
        <p:nvSpPr>
          <p:cNvPr id="7" name="Text Placeholder 6">
            <a:extLst>
              <a:ext uri="{FF2B5EF4-FFF2-40B4-BE49-F238E27FC236}">
                <a16:creationId xmlns:a16="http://schemas.microsoft.com/office/drawing/2014/main" id="{AE114BBF-2805-4DAD-85D8-8C50E75A327F}"/>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[Presenter’s title goes here]</a:t>
            </a:r>
          </a:p>
        </p:txBody>
      </p:sp>
    </p:spTree>
    <p:extLst>
      <p:ext uri="{BB962C8B-B14F-4D97-AF65-F5344CB8AC3E}">
        <p14:creationId xmlns:p14="http://schemas.microsoft.com/office/powerpoint/2010/main" val="306016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DE56-AC22-4E0F-ADF5-9854EE70F05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Compare the cost to every day items</a:t>
            </a:r>
          </a:p>
        </p:txBody>
      </p:sp>
      <p:sp>
        <p:nvSpPr>
          <p:cNvPr id="3" name="Slide Number Placeholder 2">
            <a:extLst>
              <a:ext uri="{FF2B5EF4-FFF2-40B4-BE49-F238E27FC236}">
                <a16:creationId xmlns:a16="http://schemas.microsoft.com/office/drawing/2014/main" id="{3CF55EB4-49E9-4332-934E-AB3A75F6CAB7}"/>
              </a:ext>
            </a:extLst>
          </p:cNvPr>
          <p:cNvSpPr>
            <a:spLocks noGrp="1"/>
          </p:cNvSpPr>
          <p:nvPr>
            <p:ph type="sldNum" sz="quarter" idx="10"/>
          </p:nvPr>
        </p:nvSpPr>
        <p:spPr/>
        <p:txBody>
          <a:bodyPr/>
          <a:lstStyle/>
          <a:p>
            <a:fld id="{FE894C8D-A86E-C448-9CBF-AD01FEF18A38}" type="slidenum">
              <a:rPr lang="en-US" smtClean="0"/>
              <a:pPr/>
              <a:t>10</a:t>
            </a:fld>
            <a:endParaRPr lang="en-US" dirty="0"/>
          </a:p>
        </p:txBody>
      </p:sp>
      <p:pic>
        <p:nvPicPr>
          <p:cNvPr id="5" name="Picture 4">
            <a:extLst>
              <a:ext uri="{FF2B5EF4-FFF2-40B4-BE49-F238E27FC236}">
                <a16:creationId xmlns:a16="http://schemas.microsoft.com/office/drawing/2014/main" id="{F0524A40-2521-4CBE-8097-E89F88CC0D37}"/>
              </a:ext>
            </a:extLst>
          </p:cNvPr>
          <p:cNvPicPr>
            <a:picLocks noChangeAspect="1"/>
          </p:cNvPicPr>
          <p:nvPr/>
        </p:nvPicPr>
        <p:blipFill>
          <a:blip r:embed="rId3"/>
          <a:stretch>
            <a:fillRect/>
          </a:stretch>
        </p:blipFill>
        <p:spPr>
          <a:xfrm>
            <a:off x="457200" y="1312352"/>
            <a:ext cx="7776405" cy="2785775"/>
          </a:xfrm>
          <a:prstGeom prst="rect">
            <a:avLst/>
          </a:prstGeom>
        </p:spPr>
      </p:pic>
      <p:sp>
        <p:nvSpPr>
          <p:cNvPr id="6" name="Footer Placeholder 5">
            <a:extLst>
              <a:ext uri="{FF2B5EF4-FFF2-40B4-BE49-F238E27FC236}">
                <a16:creationId xmlns:a16="http://schemas.microsoft.com/office/drawing/2014/main" id="{96A78817-8939-4283-A5B4-EBEFCD1816FD}"/>
              </a:ext>
            </a:extLst>
          </p:cNvPr>
          <p:cNvSpPr>
            <a:spLocks noGrp="1"/>
          </p:cNvSpPr>
          <p:nvPr>
            <p:ph type="ftr" sz="quarter" idx="11"/>
          </p:nvPr>
        </p:nvSpPr>
        <p:spPr>
          <a:xfrm>
            <a:off x="457200" y="4570543"/>
            <a:ext cx="8364071" cy="461665"/>
          </a:xfrm>
          <a:prstGeom prst="rect">
            <a:avLst/>
          </a:prstGeom>
        </p:spPr>
        <p:txBody>
          <a:bodyPr wrap="square">
            <a:spAutoFit/>
          </a:bodyPr>
          <a:lstStyle/>
          <a:p>
            <a:r>
              <a:rPr lang="en-US" sz="1000" baseline="30000" dirty="0">
                <a:solidFill>
                  <a:srgbClr val="001221"/>
                </a:solidFill>
                <a:latin typeface="Arial" panose="020B0604020202020204" pitchFamily="34" charset="0"/>
                <a:cs typeface="Arial" panose="020B0604020202020204" pitchFamily="34" charset="0"/>
              </a:rPr>
              <a:t>1</a:t>
            </a:r>
            <a:r>
              <a:rPr lang="en-US" sz="1000" baseline="30000" dirty="0">
                <a:latin typeface="Arial" panose="020B0604020202020204" pitchFamily="34" charset="0"/>
                <a:cs typeface="Arial" panose="020B0604020202020204" pitchFamily="34" charset="0"/>
              </a:rPr>
              <a:t> </a:t>
            </a:r>
            <a:r>
              <a:rPr lang="en-US" sz="1000" dirty="0">
                <a:solidFill>
                  <a:srgbClr val="001221"/>
                </a:solidFill>
                <a:latin typeface="Arial" panose="020B0604020202020204" pitchFamily="34" charset="0"/>
                <a:cs typeface="Arial" panose="020B0604020202020204" pitchFamily="34" charset="0"/>
              </a:rPr>
              <a:t>Assumptions: Colorado resident, male, 6A occupation class, non-tobacco, to age 65 your occupation and benefit periods, Residual Disability and Recovery Benefit rider. </a:t>
            </a:r>
          </a:p>
          <a:p>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sz="1000" dirty="0"/>
          </a:p>
        </p:txBody>
      </p:sp>
      <p:sp>
        <p:nvSpPr>
          <p:cNvPr id="7" name="TextBox 6">
            <a:extLst>
              <a:ext uri="{FF2B5EF4-FFF2-40B4-BE49-F238E27FC236}">
                <a16:creationId xmlns:a16="http://schemas.microsoft.com/office/drawing/2014/main" id="{84152DA6-4912-4C7F-9CFB-3A9D909CD832}"/>
              </a:ext>
            </a:extLst>
          </p:cNvPr>
          <p:cNvSpPr txBox="1"/>
          <p:nvPr/>
        </p:nvSpPr>
        <p:spPr>
          <a:xfrm>
            <a:off x="457199" y="840090"/>
            <a:ext cx="8113059" cy="614899"/>
          </a:xfrm>
          <a:prstGeom prst="rect">
            <a:avLst/>
          </a:prstGeom>
        </p:spPr>
        <p:txBody>
          <a:bodyPr vert="horz" wrap="square" lIns="91440" tIns="45720" rIns="91440" bIns="45720" rtlCol="0">
            <a:noAutofit/>
          </a:bodyPr>
          <a:lstStyle/>
          <a:p>
            <a:pPr>
              <a:lnSpc>
                <a:spcPct val="90000"/>
              </a:lnSpc>
              <a:spcBef>
                <a:spcPts val="0"/>
              </a:spcBef>
            </a:pPr>
            <a:r>
              <a:rPr lang="en-US" sz="2000" spc="-70" dirty="0">
                <a:solidFill>
                  <a:srgbClr val="23273F"/>
                </a:solidFill>
                <a:latin typeface="Arial" panose="020B0604020202020204" pitchFamily="34" charset="0"/>
                <a:cs typeface="Arial" panose="020B0604020202020204" pitchFamily="34" charset="0"/>
              </a:rPr>
              <a:t>Make income protection more tangible by comparing to regular expenses. </a:t>
            </a:r>
          </a:p>
        </p:txBody>
      </p:sp>
      <p:sp>
        <p:nvSpPr>
          <p:cNvPr id="8" name="Rectangle 7">
            <a:extLst>
              <a:ext uri="{FF2B5EF4-FFF2-40B4-BE49-F238E27FC236}">
                <a16:creationId xmlns:a16="http://schemas.microsoft.com/office/drawing/2014/main" id="{B40C0475-0286-4CE5-94C8-D55768DA9EFE}"/>
              </a:ext>
            </a:extLst>
          </p:cNvPr>
          <p:cNvSpPr/>
          <p:nvPr/>
        </p:nvSpPr>
        <p:spPr>
          <a:xfrm>
            <a:off x="457199" y="4147588"/>
            <a:ext cx="6284258" cy="369332"/>
          </a:xfrm>
          <a:prstGeom prst="rect">
            <a:avLst/>
          </a:prstGeom>
        </p:spPr>
        <p:txBody>
          <a:bodyPr wrap="square">
            <a:spAutoFit/>
          </a:bodyPr>
          <a:lstStyle/>
          <a:p>
            <a:pPr>
              <a:lnSpc>
                <a:spcPct val="90000"/>
              </a:lnSpc>
              <a:spcBef>
                <a:spcPts val="0"/>
              </a:spcBef>
            </a:pPr>
            <a:r>
              <a:rPr lang="en-US" sz="2000" spc="-70" dirty="0">
                <a:solidFill>
                  <a:srgbClr val="FF9231"/>
                </a:solidFill>
                <a:latin typeface="Arial" panose="020B0604020202020204" pitchFamily="34" charset="0"/>
                <a:cs typeface="Arial" panose="020B0604020202020204" pitchFamily="34" charset="0"/>
              </a:rPr>
              <a:t>Disability insurance typically costs 1-2% of annual income.</a:t>
            </a:r>
          </a:p>
        </p:txBody>
      </p:sp>
    </p:spTree>
    <p:extLst>
      <p:ext uri="{BB962C8B-B14F-4D97-AF65-F5344CB8AC3E}">
        <p14:creationId xmlns:p14="http://schemas.microsoft.com/office/powerpoint/2010/main" val="112817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8B3-F4C3-4879-90EC-3BB543B8C2C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Compare the cost to every day items</a:t>
            </a:r>
            <a:endParaRPr lang="en-US" dirty="0"/>
          </a:p>
        </p:txBody>
      </p:sp>
      <p:sp>
        <p:nvSpPr>
          <p:cNvPr id="3" name="Slide Number Placeholder 2">
            <a:extLst>
              <a:ext uri="{FF2B5EF4-FFF2-40B4-BE49-F238E27FC236}">
                <a16:creationId xmlns:a16="http://schemas.microsoft.com/office/drawing/2014/main" id="{CA61E682-258E-4FD5-8244-78E26E35497C}"/>
              </a:ext>
            </a:extLst>
          </p:cNvPr>
          <p:cNvSpPr>
            <a:spLocks noGrp="1"/>
          </p:cNvSpPr>
          <p:nvPr>
            <p:ph type="sldNum" sz="quarter" idx="10"/>
          </p:nvPr>
        </p:nvSpPr>
        <p:spPr/>
        <p:txBody>
          <a:bodyPr/>
          <a:lstStyle/>
          <a:p>
            <a:fld id="{FE894C8D-A86E-C448-9CBF-AD01FEF18A38}" type="slidenum">
              <a:rPr lang="en-US" smtClean="0"/>
              <a:pPr/>
              <a:t>11</a:t>
            </a:fld>
            <a:endParaRPr lang="en-US" dirty="0"/>
          </a:p>
        </p:txBody>
      </p:sp>
      <p:sp>
        <p:nvSpPr>
          <p:cNvPr id="4" name="Footer Placeholder 3">
            <a:extLst>
              <a:ext uri="{FF2B5EF4-FFF2-40B4-BE49-F238E27FC236}">
                <a16:creationId xmlns:a16="http://schemas.microsoft.com/office/drawing/2014/main" id="{1DFD0B48-301F-4916-80E1-5E50E333CC2B}"/>
              </a:ext>
            </a:extLst>
          </p:cNvPr>
          <p:cNvSpPr>
            <a:spLocks noGrp="1"/>
          </p:cNvSpPr>
          <p:nvPr>
            <p:ph type="ftr" sz="quarter" idx="11"/>
          </p:nvPr>
        </p:nvSpPr>
        <p:spPr>
          <a:xfrm>
            <a:off x="457200" y="4595617"/>
            <a:ext cx="8355106" cy="411518"/>
          </a:xfrm>
        </p:spPr>
        <p:txBody>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Assumptions: California resident, male, 5A, non-tobacco, to age 65 your occupation and benefit periods, Residual Disability benefit rider, 10% Mental/Nervous Substance Abuse disorder limitation. </a:t>
            </a:r>
          </a:p>
          <a:p>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E6BBEB-D780-4486-B5D4-5D44846369FA}"/>
              </a:ext>
            </a:extLst>
          </p:cNvPr>
          <p:cNvPicPr>
            <a:picLocks noChangeAspect="1"/>
          </p:cNvPicPr>
          <p:nvPr/>
        </p:nvPicPr>
        <p:blipFill>
          <a:blip r:embed="rId3"/>
          <a:stretch>
            <a:fillRect/>
          </a:stretch>
        </p:blipFill>
        <p:spPr>
          <a:xfrm>
            <a:off x="457200" y="1403600"/>
            <a:ext cx="7547100" cy="2653428"/>
          </a:xfrm>
          <a:prstGeom prst="rect">
            <a:avLst/>
          </a:prstGeom>
        </p:spPr>
      </p:pic>
      <p:sp>
        <p:nvSpPr>
          <p:cNvPr id="7" name="Rectangle 6">
            <a:extLst>
              <a:ext uri="{FF2B5EF4-FFF2-40B4-BE49-F238E27FC236}">
                <a16:creationId xmlns:a16="http://schemas.microsoft.com/office/drawing/2014/main" id="{CABBE18B-4E5D-4D13-BBCD-067462DDABF7}"/>
              </a:ext>
            </a:extLst>
          </p:cNvPr>
          <p:cNvSpPr/>
          <p:nvPr/>
        </p:nvSpPr>
        <p:spPr>
          <a:xfrm>
            <a:off x="457200" y="932701"/>
            <a:ext cx="8032376" cy="369332"/>
          </a:xfrm>
          <a:prstGeom prst="rect">
            <a:avLst/>
          </a:prstGeom>
        </p:spPr>
        <p:txBody>
          <a:bodyPr wrap="square">
            <a:spAutoFit/>
          </a:bodyPr>
          <a:lstStyle/>
          <a:p>
            <a:pPr>
              <a:lnSpc>
                <a:spcPct val="90000"/>
              </a:lnSpc>
              <a:spcBef>
                <a:spcPts val="0"/>
              </a:spcBef>
            </a:pPr>
            <a:r>
              <a:rPr lang="en-US" sz="2000" spc="-70" dirty="0">
                <a:solidFill>
                  <a:srgbClr val="23273F"/>
                </a:solidFill>
                <a:latin typeface="Arial" panose="020B0604020202020204" pitchFamily="34" charset="0"/>
                <a:cs typeface="Arial" panose="020B0604020202020204" pitchFamily="34" charset="0"/>
              </a:rPr>
              <a:t>Make income protection more tangible by comparing to regular expenses. </a:t>
            </a:r>
          </a:p>
        </p:txBody>
      </p:sp>
      <p:sp>
        <p:nvSpPr>
          <p:cNvPr id="8" name="Rectangle 7">
            <a:extLst>
              <a:ext uri="{FF2B5EF4-FFF2-40B4-BE49-F238E27FC236}">
                <a16:creationId xmlns:a16="http://schemas.microsoft.com/office/drawing/2014/main" id="{D879CB8F-4376-4D19-B32C-D1AAB0C1DC65}"/>
              </a:ext>
            </a:extLst>
          </p:cNvPr>
          <p:cNvSpPr/>
          <p:nvPr/>
        </p:nvSpPr>
        <p:spPr>
          <a:xfrm>
            <a:off x="457200" y="4057028"/>
            <a:ext cx="6858000" cy="369332"/>
          </a:xfrm>
          <a:prstGeom prst="rect">
            <a:avLst/>
          </a:prstGeom>
        </p:spPr>
        <p:txBody>
          <a:bodyPr wrap="square">
            <a:spAutoFit/>
          </a:bodyPr>
          <a:lstStyle/>
          <a:p>
            <a:pPr>
              <a:lnSpc>
                <a:spcPct val="90000"/>
              </a:lnSpc>
              <a:spcBef>
                <a:spcPts val="0"/>
              </a:spcBef>
            </a:pPr>
            <a:r>
              <a:rPr lang="en-US" sz="2000" spc="-70" dirty="0">
                <a:solidFill>
                  <a:srgbClr val="FF9231"/>
                </a:solidFill>
                <a:latin typeface="Arial" panose="020B0604020202020204" pitchFamily="34" charset="0"/>
                <a:cs typeface="Arial" panose="020B0604020202020204" pitchFamily="34" charset="0"/>
              </a:rPr>
              <a:t>Disability insurance typically costs 1-2% of annual income.</a:t>
            </a:r>
          </a:p>
        </p:txBody>
      </p:sp>
    </p:spTree>
    <p:extLst>
      <p:ext uri="{BB962C8B-B14F-4D97-AF65-F5344CB8AC3E}">
        <p14:creationId xmlns:p14="http://schemas.microsoft.com/office/powerpoint/2010/main" val="198563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CDAB14-ECC9-4504-8B28-7BFD76B9BB17}"/>
              </a:ext>
            </a:extLst>
          </p:cNvPr>
          <p:cNvPicPr>
            <a:picLocks noChangeAspect="1"/>
          </p:cNvPicPr>
          <p:nvPr/>
        </p:nvPicPr>
        <p:blipFill rotWithShape="1">
          <a:blip r:embed="rId3"/>
          <a:srcRect l="3397" b="18531"/>
          <a:stretch/>
        </p:blipFill>
        <p:spPr>
          <a:xfrm flipH="1">
            <a:off x="-4533" y="-1"/>
            <a:ext cx="9148533" cy="5143501"/>
          </a:xfrm>
          <a:prstGeom prst="rect">
            <a:avLst/>
          </a:prstGeom>
        </p:spPr>
      </p:pic>
      <p:sp>
        <p:nvSpPr>
          <p:cNvPr id="3" name="Oval 2"/>
          <p:cNvSpPr/>
          <p:nvPr/>
        </p:nvSpPr>
        <p:spPr>
          <a:xfrm>
            <a:off x="-571500" y="319851"/>
            <a:ext cx="4533900" cy="4533900"/>
          </a:xfrm>
          <a:prstGeom prst="ellipse">
            <a:avLst/>
          </a:prstGeom>
          <a:solidFill>
            <a:srgbClr val="0091D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457200" y="1958064"/>
            <a:ext cx="3110753" cy="1227371"/>
          </a:xfrm>
          <a:prstGeom prst="rect">
            <a:avLst/>
          </a:prstGeom>
        </p:spPr>
        <p:txBody>
          <a:bodyPr>
            <a:normAutofit/>
          </a:bodyPr>
          <a:lstStyle/>
          <a:p>
            <a:pPr algn="l">
              <a:lnSpc>
                <a:spcPct val="90000"/>
              </a:lnSpc>
            </a:pPr>
            <a:r>
              <a:rPr lang="en-US" sz="4400" dirty="0">
                <a:solidFill>
                  <a:srgbClr val="FFFFFF"/>
                </a:solidFill>
                <a:latin typeface="Arial" panose="020B0604020202020204" pitchFamily="34" charset="0"/>
                <a:cs typeface="Arial" panose="020B0604020202020204" pitchFamily="34" charset="0"/>
              </a:rPr>
              <a:t>Ready to get started?</a:t>
            </a:r>
          </a:p>
        </p:txBody>
      </p:sp>
    </p:spTree>
    <p:extLst>
      <p:ext uri="{BB962C8B-B14F-4D97-AF65-F5344CB8AC3E}">
        <p14:creationId xmlns:p14="http://schemas.microsoft.com/office/powerpoint/2010/main" val="243288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21">
            <a:extLst>
              <a:ext uri="{FF2B5EF4-FFF2-40B4-BE49-F238E27FC236}">
                <a16:creationId xmlns:a16="http://schemas.microsoft.com/office/drawing/2014/main" id="{503BAB00-8841-4E52-90BE-257C184E1402}"/>
              </a:ext>
            </a:extLst>
          </p:cNvPr>
          <p:cNvSpPr/>
          <p:nvPr/>
        </p:nvSpPr>
        <p:spPr>
          <a:xfrm rot="5400000">
            <a:off x="3651833" y="-353686"/>
            <a:ext cx="1840331" cy="9144001"/>
          </a:xfrm>
          <a:prstGeom prst="round2SameRect">
            <a:avLst>
              <a:gd name="adj1" fmla="val 0"/>
              <a:gd name="adj2" fmla="val 0"/>
            </a:avLst>
          </a:prstGeom>
          <a:solidFill>
            <a:srgbClr val="00B0F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FS Elliot Pro Regular" panose="02000503040000020004" pitchFamily="2" charset="0"/>
              <a:ea typeface="+mn-ea"/>
              <a:cs typeface="+mn-cs"/>
            </a:endParaRPr>
          </a:p>
        </p:txBody>
      </p:sp>
      <p:sp>
        <p:nvSpPr>
          <p:cNvPr id="2" name="Title 1">
            <a:extLst>
              <a:ext uri="{FF2B5EF4-FFF2-40B4-BE49-F238E27FC236}">
                <a16:creationId xmlns:a16="http://schemas.microsoft.com/office/drawing/2014/main" id="{48FBA5E0-0F38-4419-A8DA-3D7277A29CA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Put yourself first</a:t>
            </a:r>
          </a:p>
        </p:txBody>
      </p:sp>
      <p:sp>
        <p:nvSpPr>
          <p:cNvPr id="3" name="Slide Number Placeholder 2">
            <a:extLst>
              <a:ext uri="{FF2B5EF4-FFF2-40B4-BE49-F238E27FC236}">
                <a16:creationId xmlns:a16="http://schemas.microsoft.com/office/drawing/2014/main" id="{15A04FD1-48F7-4D6E-8310-A2310D9973DC}"/>
              </a:ext>
            </a:extLst>
          </p:cNvPr>
          <p:cNvSpPr>
            <a:spLocks noGrp="1"/>
          </p:cNvSpPr>
          <p:nvPr>
            <p:ph type="sldNum" sz="quarter" idx="10"/>
          </p:nvPr>
        </p:nvSpPr>
        <p:spPr/>
        <p:txBody>
          <a:bodyPr/>
          <a:lstStyle/>
          <a:p>
            <a:fld id="{FE894C8D-A86E-C448-9CBF-AD01FEF18A38}" type="slidenum">
              <a:rPr lang="en-US" smtClean="0"/>
              <a:pPr/>
              <a:t>13</a:t>
            </a:fld>
            <a:endParaRPr lang="en-US" dirty="0"/>
          </a:p>
        </p:txBody>
      </p:sp>
      <p:sp>
        <p:nvSpPr>
          <p:cNvPr id="5" name="Rectangle 4">
            <a:extLst>
              <a:ext uri="{FF2B5EF4-FFF2-40B4-BE49-F238E27FC236}">
                <a16:creationId xmlns:a16="http://schemas.microsoft.com/office/drawing/2014/main" id="{7AF9AB13-8B04-4D79-BAF0-39F5DCD7884B}"/>
              </a:ext>
            </a:extLst>
          </p:cNvPr>
          <p:cNvSpPr/>
          <p:nvPr/>
        </p:nvSpPr>
        <p:spPr>
          <a:xfrm>
            <a:off x="457200" y="933451"/>
            <a:ext cx="8229600" cy="2169825"/>
          </a:xfrm>
          <a:prstGeom prst="rect">
            <a:avLst/>
          </a:prstGeom>
        </p:spPr>
        <p:txBody>
          <a:bodyPr wrap="square">
            <a:spAutoFit/>
          </a:bodyPr>
          <a:lstStyle/>
          <a:p>
            <a:pPr>
              <a:spcAft>
                <a:spcPts val="600"/>
              </a:spcAft>
              <a:buClr>
                <a:srgbClr val="787878"/>
              </a:buClr>
              <a:defRPr/>
            </a:pPr>
            <a:r>
              <a:rPr lang="en-US" sz="2000" dirty="0">
                <a:solidFill>
                  <a:srgbClr val="23273F"/>
                </a:solidFill>
                <a:latin typeface="Arial" panose="020B0604020202020204" pitchFamily="34" charset="0"/>
                <a:cs typeface="Arial" panose="020B0604020202020204" pitchFamily="34" charset="0"/>
              </a:rPr>
              <a:t>When you buy coverage for yourself, you’ll:</a:t>
            </a:r>
          </a:p>
          <a:p>
            <a:pPr marL="342900" indent="-342900">
              <a:spcAft>
                <a:spcPts val="600"/>
              </a:spcAft>
              <a:buClr>
                <a:srgbClr val="23273F"/>
              </a:buClr>
              <a:buFont typeface="Arial" panose="020B0604020202020204" pitchFamily="34" charset="0"/>
              <a:buChar char="•"/>
              <a:defRPr/>
            </a:pPr>
            <a:r>
              <a:rPr lang="en-US" sz="2000" dirty="0">
                <a:solidFill>
                  <a:srgbClr val="23273F"/>
                </a:solidFill>
                <a:latin typeface="Arial" panose="020B0604020202020204" pitchFamily="34" charset="0"/>
                <a:cs typeface="Arial" panose="020B0604020202020204" pitchFamily="34" charset="0"/>
              </a:rPr>
              <a:t>Have your most valuable accomplishment protected.</a:t>
            </a:r>
          </a:p>
          <a:p>
            <a:pPr marL="342900" indent="-342900">
              <a:spcAft>
                <a:spcPts val="600"/>
              </a:spcAft>
              <a:buClr>
                <a:srgbClr val="23273F"/>
              </a:buClr>
              <a:buFont typeface="Arial" panose="020B0604020202020204" pitchFamily="34" charset="0"/>
              <a:buChar char="•"/>
              <a:defRPr/>
            </a:pPr>
            <a:r>
              <a:rPr lang="en-US" sz="2000" dirty="0">
                <a:solidFill>
                  <a:srgbClr val="23273F"/>
                </a:solidFill>
                <a:latin typeface="Arial" panose="020B0604020202020204" pitchFamily="34" charset="0"/>
                <a:cs typeface="Arial" panose="020B0604020202020204" pitchFamily="34" charset="0"/>
              </a:rPr>
              <a:t>See the new business and underwriting process first hand, so you can better explain it to your clients. </a:t>
            </a:r>
          </a:p>
          <a:p>
            <a:pPr marL="342900" indent="-342900">
              <a:spcAft>
                <a:spcPts val="600"/>
              </a:spcAft>
              <a:buClr>
                <a:srgbClr val="23273F"/>
              </a:buClr>
              <a:buFont typeface="Arial" panose="020B0604020202020204" pitchFamily="34" charset="0"/>
              <a:buChar char="•"/>
              <a:defRPr/>
            </a:pPr>
            <a:r>
              <a:rPr lang="en-US" sz="2000" i="1" dirty="0">
                <a:solidFill>
                  <a:srgbClr val="23273F"/>
                </a:solidFill>
                <a:latin typeface="Arial" panose="020B0604020202020204" pitchFamily="34" charset="0"/>
                <a:cs typeface="Arial" panose="020B0604020202020204" pitchFamily="34" charset="0"/>
              </a:rPr>
              <a:t>Plus, </a:t>
            </a:r>
            <a:r>
              <a:rPr lang="en-US" sz="2000" dirty="0">
                <a:solidFill>
                  <a:srgbClr val="23273F"/>
                </a:solidFill>
                <a:latin typeface="Arial" panose="020B0604020202020204" pitchFamily="34" charset="0"/>
                <a:cs typeface="Arial" panose="020B0604020202020204" pitchFamily="34" charset="0"/>
              </a:rPr>
              <a:t>once you have one sale, you have access to IDI eApp and ePolicy from Principal.</a:t>
            </a:r>
          </a:p>
        </p:txBody>
      </p:sp>
      <p:pic>
        <p:nvPicPr>
          <p:cNvPr id="10" name="Graphic 9">
            <a:extLst>
              <a:ext uri="{FF2B5EF4-FFF2-40B4-BE49-F238E27FC236}">
                <a16:creationId xmlns:a16="http://schemas.microsoft.com/office/drawing/2014/main" id="{2B4629EE-4C94-45C5-B9C9-9D51BC2E3E4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7962"/>
          <a:stretch/>
        </p:blipFill>
        <p:spPr>
          <a:xfrm>
            <a:off x="5247317" y="3594546"/>
            <a:ext cx="1626449" cy="1543933"/>
          </a:xfrm>
          <a:prstGeom prst="rect">
            <a:avLst/>
          </a:prstGeom>
        </p:spPr>
      </p:pic>
      <p:pic>
        <p:nvPicPr>
          <p:cNvPr id="11" name="Graphic 28">
            <a:extLst>
              <a:ext uri="{FF2B5EF4-FFF2-40B4-BE49-F238E27FC236}">
                <a16:creationId xmlns:a16="http://schemas.microsoft.com/office/drawing/2014/main" id="{9D8FDD15-4DCE-46DA-B5F2-31EDA330753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5000" contrast="21000"/>
                    </a14:imgEffect>
                  </a14:imgLayer>
                </a14:imgProps>
              </a:ext>
            </a:extLst>
          </a:blip>
          <a:srcRect b="57195"/>
          <a:stretch/>
        </p:blipFill>
        <p:spPr>
          <a:xfrm>
            <a:off x="4264794" y="3610864"/>
            <a:ext cx="1056488" cy="1527615"/>
          </a:xfrm>
          <a:prstGeom prst="rect">
            <a:avLst/>
          </a:prstGeom>
        </p:spPr>
      </p:pic>
      <p:pic>
        <p:nvPicPr>
          <p:cNvPr id="12" name="Graphic 29">
            <a:extLst>
              <a:ext uri="{FF2B5EF4-FFF2-40B4-BE49-F238E27FC236}">
                <a16:creationId xmlns:a16="http://schemas.microsoft.com/office/drawing/2014/main" id="{C0BAF9A0-5DF8-4EEC-BDD6-2715D41FB307}"/>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5000"/>
                    </a14:imgEffect>
                  </a14:imgLayer>
                </a14:imgProps>
              </a:ext>
            </a:extLst>
          </a:blip>
          <a:srcRect b="59964"/>
          <a:stretch/>
        </p:blipFill>
        <p:spPr>
          <a:xfrm>
            <a:off x="2844388" y="3570625"/>
            <a:ext cx="1513053" cy="1567854"/>
          </a:xfrm>
          <a:prstGeom prst="rect">
            <a:avLst/>
          </a:prstGeom>
        </p:spPr>
      </p:pic>
      <p:pic>
        <p:nvPicPr>
          <p:cNvPr id="13" name="Graphic 7">
            <a:extLst>
              <a:ext uri="{FF2B5EF4-FFF2-40B4-BE49-F238E27FC236}">
                <a16:creationId xmlns:a16="http://schemas.microsoft.com/office/drawing/2014/main" id="{C1215E79-27E0-4ECD-AC06-AB77307C8DC8}"/>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1000"/>
                    </a14:imgEffect>
                    <a14:imgEffect>
                      <a14:brightnessContrast bright="10000" contrast="10000"/>
                    </a14:imgEffect>
                  </a14:imgLayer>
                </a14:imgProps>
              </a:ext>
            </a:extLst>
          </a:blip>
          <a:srcRect b="57982"/>
          <a:stretch/>
        </p:blipFill>
        <p:spPr>
          <a:xfrm>
            <a:off x="6504578" y="3494518"/>
            <a:ext cx="1455606" cy="1648982"/>
          </a:xfrm>
          <a:prstGeom prst="rect">
            <a:avLst/>
          </a:prstGeom>
        </p:spPr>
      </p:pic>
      <p:sp>
        <p:nvSpPr>
          <p:cNvPr id="4" name="Footer Placeholder 3">
            <a:extLst>
              <a:ext uri="{FF2B5EF4-FFF2-40B4-BE49-F238E27FC236}">
                <a16:creationId xmlns:a16="http://schemas.microsoft.com/office/drawing/2014/main" id="{E17EA089-F070-4BF7-A65A-C5E1C525F61E}"/>
              </a:ext>
            </a:extLst>
          </p:cNvPr>
          <p:cNvSpPr>
            <a:spLocks noGrp="1"/>
          </p:cNvSpPr>
          <p:nvPr>
            <p:ph type="ftr" sz="quarter" idx="11"/>
          </p:nvPr>
        </p:nvSpPr>
        <p:spPr>
          <a:xfrm>
            <a:off x="457200" y="4664057"/>
            <a:ext cx="6416566" cy="274637"/>
          </a:xfrm>
        </p:spPr>
        <p:txBody>
          <a:bodyPr/>
          <a:lstStyle/>
          <a:p>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spTree>
    <p:extLst>
      <p:ext uri="{BB962C8B-B14F-4D97-AF65-F5344CB8AC3E}">
        <p14:creationId xmlns:p14="http://schemas.microsoft.com/office/powerpoint/2010/main" val="32708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8837-4D5C-4D0B-A6F5-E67E14348A5C}"/>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The market opportunity is huge</a:t>
            </a:r>
            <a:endParaRPr lang="en-US" dirty="0"/>
          </a:p>
        </p:txBody>
      </p:sp>
      <p:sp>
        <p:nvSpPr>
          <p:cNvPr id="3" name="Slide Number Placeholder 2">
            <a:extLst>
              <a:ext uri="{FF2B5EF4-FFF2-40B4-BE49-F238E27FC236}">
                <a16:creationId xmlns:a16="http://schemas.microsoft.com/office/drawing/2014/main" id="{41C02790-6F9F-49E0-A776-1BBE793544A8}"/>
              </a:ext>
            </a:extLst>
          </p:cNvPr>
          <p:cNvSpPr>
            <a:spLocks noGrp="1"/>
          </p:cNvSpPr>
          <p:nvPr>
            <p:ph type="sldNum" sz="quarter" idx="10"/>
          </p:nvPr>
        </p:nvSpPr>
        <p:spPr/>
        <p:txBody>
          <a:bodyPr/>
          <a:lstStyle/>
          <a:p>
            <a:fld id="{FE894C8D-A86E-C448-9CBF-AD01FEF18A38}" type="slidenum">
              <a:rPr lang="en-US" smtClean="0"/>
              <a:pPr/>
              <a:t>14</a:t>
            </a:fld>
            <a:endParaRPr lang="en-US" dirty="0"/>
          </a:p>
        </p:txBody>
      </p:sp>
      <p:sp>
        <p:nvSpPr>
          <p:cNvPr id="4" name="Footer Placeholder 3">
            <a:extLst>
              <a:ext uri="{FF2B5EF4-FFF2-40B4-BE49-F238E27FC236}">
                <a16:creationId xmlns:a16="http://schemas.microsoft.com/office/drawing/2014/main" id="{8ECA05CC-432F-4C9D-B3B5-DD5C5A2277DA}"/>
              </a:ext>
            </a:extLst>
          </p:cNvPr>
          <p:cNvSpPr>
            <a:spLocks noGrp="1"/>
          </p:cNvSpPr>
          <p:nvPr>
            <p:ph type="ftr" sz="quarter" idx="11"/>
          </p:nvPr>
        </p:nvSpPr>
        <p:spPr>
          <a:xfrm>
            <a:off x="457199" y="4664057"/>
            <a:ext cx="5981437" cy="274637"/>
          </a:xfrm>
        </p:spPr>
        <p:txBody>
          <a:bodyPr/>
          <a:lstStyle/>
          <a:p>
            <a:pPr lvl="0"/>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sp>
        <p:nvSpPr>
          <p:cNvPr id="5" name="Rectangle 4">
            <a:extLst>
              <a:ext uri="{FF2B5EF4-FFF2-40B4-BE49-F238E27FC236}">
                <a16:creationId xmlns:a16="http://schemas.microsoft.com/office/drawing/2014/main" id="{FB47BAEB-1561-4C1F-AF3B-28CE7F697E00}"/>
              </a:ext>
            </a:extLst>
          </p:cNvPr>
          <p:cNvSpPr/>
          <p:nvPr/>
        </p:nvSpPr>
        <p:spPr>
          <a:xfrm>
            <a:off x="457199" y="933451"/>
            <a:ext cx="8229039" cy="1015663"/>
          </a:xfrm>
          <a:prstGeom prst="rect">
            <a:avLst/>
          </a:prstGeom>
        </p:spPr>
        <p:txBody>
          <a:bodyPr wrap="square">
            <a:spAutoFit/>
          </a:bodyPr>
          <a:lstStyle/>
          <a:p>
            <a:pPr>
              <a:spcAft>
                <a:spcPts val="600"/>
              </a:spcAft>
              <a:buClr>
                <a:srgbClr val="787878"/>
              </a:buClr>
              <a:defRPr/>
            </a:pPr>
            <a:r>
              <a:rPr lang="en-US" sz="2000" dirty="0">
                <a:solidFill>
                  <a:srgbClr val="23273F"/>
                </a:solidFill>
                <a:latin typeface="Arial" panose="020B0604020202020204" pitchFamily="34" charset="0"/>
                <a:cs typeface="Arial" panose="020B0604020202020204" pitchFamily="34" charset="0"/>
              </a:rPr>
              <a:t>Almost everyone in the working population needs to protect their income. That makes many people good candidates for disability insurance, especially those who:</a:t>
            </a:r>
          </a:p>
        </p:txBody>
      </p:sp>
      <p:sp>
        <p:nvSpPr>
          <p:cNvPr id="7" name="Oval 6">
            <a:extLst>
              <a:ext uri="{FF2B5EF4-FFF2-40B4-BE49-F238E27FC236}">
                <a16:creationId xmlns:a16="http://schemas.microsoft.com/office/drawing/2014/main" id="{15F9E128-C7A9-4F51-8700-A0AF4CCEEF3F}"/>
              </a:ext>
            </a:extLst>
          </p:cNvPr>
          <p:cNvSpPr>
            <a:spLocks noChangeAspect="1"/>
          </p:cNvSpPr>
          <p:nvPr/>
        </p:nvSpPr>
        <p:spPr>
          <a:xfrm>
            <a:off x="457761" y="2226703"/>
            <a:ext cx="1764792" cy="17647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Are age 30 to 55.</a:t>
            </a:r>
            <a:endParaRPr lang="en-US" dirty="0">
              <a:solidFill>
                <a:schemeClr val="bg1"/>
              </a:solidFill>
            </a:endParaRPr>
          </a:p>
        </p:txBody>
      </p:sp>
      <p:sp>
        <p:nvSpPr>
          <p:cNvPr id="8" name="Oval 7">
            <a:extLst>
              <a:ext uri="{FF2B5EF4-FFF2-40B4-BE49-F238E27FC236}">
                <a16:creationId xmlns:a16="http://schemas.microsoft.com/office/drawing/2014/main" id="{5489D035-660E-491F-99FB-BF7469836145}"/>
              </a:ext>
            </a:extLst>
          </p:cNvPr>
          <p:cNvSpPr>
            <a:spLocks noChangeAspect="1"/>
          </p:cNvSpPr>
          <p:nvPr/>
        </p:nvSpPr>
        <p:spPr>
          <a:xfrm>
            <a:off x="2592289" y="2229463"/>
            <a:ext cx="1764792" cy="17647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rgbClr val="23273F"/>
              </a:buClr>
              <a:defRPr/>
            </a:pPr>
            <a:r>
              <a:rPr lang="en-US" dirty="0">
                <a:solidFill>
                  <a:schemeClr val="bg1"/>
                </a:solidFill>
                <a:latin typeface="Arial" panose="020B0604020202020204" pitchFamily="34" charset="0"/>
                <a:cs typeface="Arial" panose="020B0604020202020204" pitchFamily="34" charset="0"/>
              </a:rPr>
              <a:t>Earn $40,000+ a year.</a:t>
            </a:r>
          </a:p>
        </p:txBody>
      </p:sp>
      <p:sp>
        <p:nvSpPr>
          <p:cNvPr id="9" name="Oval 8">
            <a:extLst>
              <a:ext uri="{FF2B5EF4-FFF2-40B4-BE49-F238E27FC236}">
                <a16:creationId xmlns:a16="http://schemas.microsoft.com/office/drawing/2014/main" id="{80C0CC68-46B3-49C0-AE43-69AC80AD239B}"/>
              </a:ext>
            </a:extLst>
          </p:cNvPr>
          <p:cNvSpPr>
            <a:spLocks noChangeAspect="1"/>
          </p:cNvSpPr>
          <p:nvPr/>
        </p:nvSpPr>
        <p:spPr>
          <a:xfrm>
            <a:off x="4786919" y="2229463"/>
            <a:ext cx="1764792" cy="17647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latin typeface="Arial" panose="020B0604020202020204" pitchFamily="34" charset="0"/>
                <a:cs typeface="Arial" panose="020B0604020202020204" pitchFamily="34" charset="0"/>
              </a:rPr>
              <a:t>Work 20+ hours per week.</a:t>
            </a:r>
            <a:endParaRPr lang="en-US" dirty="0">
              <a:solidFill>
                <a:schemeClr val="bg1"/>
              </a:solidFill>
            </a:endParaRPr>
          </a:p>
        </p:txBody>
      </p:sp>
      <p:sp>
        <p:nvSpPr>
          <p:cNvPr id="10" name="Oval 9">
            <a:extLst>
              <a:ext uri="{FF2B5EF4-FFF2-40B4-BE49-F238E27FC236}">
                <a16:creationId xmlns:a16="http://schemas.microsoft.com/office/drawing/2014/main" id="{7B9B133E-3564-456D-A529-7478AF33B2CD}"/>
              </a:ext>
            </a:extLst>
          </p:cNvPr>
          <p:cNvSpPr>
            <a:spLocks noChangeAspect="1"/>
          </p:cNvSpPr>
          <p:nvPr/>
        </p:nvSpPr>
        <p:spPr>
          <a:xfrm>
            <a:off x="6922009" y="2229463"/>
            <a:ext cx="1764792" cy="17647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rgbClr val="23273F"/>
              </a:buClr>
              <a:defRPr/>
            </a:pPr>
            <a:endParaRPr lang="en-US" sz="16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664D491-BA40-4F41-944D-294ED0068A09}"/>
              </a:ext>
            </a:extLst>
          </p:cNvPr>
          <p:cNvSpPr/>
          <p:nvPr/>
        </p:nvSpPr>
        <p:spPr>
          <a:xfrm>
            <a:off x="7091777" y="2503289"/>
            <a:ext cx="1595024" cy="1200329"/>
          </a:xfrm>
          <a:prstGeom prst="rect">
            <a:avLst/>
          </a:prstGeom>
        </p:spPr>
        <p:txBody>
          <a:bodyPr wrap="square">
            <a:spAutoFit/>
          </a:bodyPr>
          <a:lstStyle/>
          <a:p>
            <a:pPr>
              <a:spcAft>
                <a:spcPts val="600"/>
              </a:spcAft>
              <a:buClr>
                <a:srgbClr val="23273F"/>
              </a:buClr>
              <a:defRPr/>
            </a:pPr>
            <a:r>
              <a:rPr lang="en-US" spc="-70" dirty="0">
                <a:solidFill>
                  <a:schemeClr val="bg1"/>
                </a:solidFill>
                <a:latin typeface="Arial" panose="020B0604020202020204" pitchFamily="34" charset="0"/>
                <a:cs typeface="Arial" panose="020B0604020202020204" pitchFamily="34" charset="0"/>
              </a:rPr>
              <a:t>Work  for professional service-related companies.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56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5466EF0-E1C0-493C-9B00-7C684D47CEA3}"/>
              </a:ext>
            </a:extLst>
          </p:cNvPr>
          <p:cNvSpPr/>
          <p:nvPr/>
        </p:nvSpPr>
        <p:spPr>
          <a:xfrm>
            <a:off x="458096" y="3441535"/>
            <a:ext cx="6302188" cy="846939"/>
          </a:xfrm>
          <a:prstGeom prst="roundRect">
            <a:avLst/>
          </a:prstGeom>
          <a:solidFill>
            <a:srgbClr val="E4EFF9"/>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A50FE455-5E56-4D8B-9DDB-CE964D9E428A}"/>
              </a:ext>
            </a:extLst>
          </p:cNvPr>
          <p:cNvSpPr>
            <a:spLocks noGrp="1"/>
          </p:cNvSpPr>
          <p:nvPr>
            <p:ph type="title"/>
          </p:nvPr>
        </p:nvSpPr>
        <p:spPr>
          <a:xfrm>
            <a:off x="457200" y="424126"/>
            <a:ext cx="8229600" cy="533400"/>
          </a:xfrm>
        </p:spPr>
        <p:txBody>
          <a:bodyPr/>
          <a:lstStyle/>
          <a:p>
            <a:r>
              <a:rPr lang="en-US" dirty="0">
                <a:latin typeface="Arial" panose="020B0604020202020204" pitchFamily="34" charset="0"/>
                <a:cs typeface="Arial" panose="020B0604020202020204" pitchFamily="34" charset="0"/>
              </a:rPr>
              <a:t>Talk about the benefits of coverage</a:t>
            </a:r>
          </a:p>
        </p:txBody>
      </p:sp>
      <p:sp>
        <p:nvSpPr>
          <p:cNvPr id="3" name="Slide Number Placeholder 2">
            <a:extLst>
              <a:ext uri="{FF2B5EF4-FFF2-40B4-BE49-F238E27FC236}">
                <a16:creationId xmlns:a16="http://schemas.microsoft.com/office/drawing/2014/main" id="{9041541B-B89A-41FC-96C6-DFA68EDF9476}"/>
              </a:ext>
            </a:extLst>
          </p:cNvPr>
          <p:cNvSpPr>
            <a:spLocks noGrp="1"/>
          </p:cNvSpPr>
          <p:nvPr>
            <p:ph type="sldNum" sz="quarter" idx="10"/>
          </p:nvPr>
        </p:nvSpPr>
        <p:spPr/>
        <p:txBody>
          <a:bodyPr/>
          <a:lstStyle/>
          <a:p>
            <a:fld id="{FE894C8D-A86E-C448-9CBF-AD01FEF18A38}" type="slidenum">
              <a:rPr lang="en-US" smtClean="0"/>
              <a:pPr/>
              <a:t>15</a:t>
            </a:fld>
            <a:endParaRPr lang="en-US" dirty="0"/>
          </a:p>
        </p:txBody>
      </p:sp>
      <p:sp>
        <p:nvSpPr>
          <p:cNvPr id="4" name="Footer Placeholder 3">
            <a:extLst>
              <a:ext uri="{FF2B5EF4-FFF2-40B4-BE49-F238E27FC236}">
                <a16:creationId xmlns:a16="http://schemas.microsoft.com/office/drawing/2014/main" id="{7034525C-C962-4749-BC1C-9DACAF30CF44}"/>
              </a:ext>
            </a:extLst>
          </p:cNvPr>
          <p:cNvSpPr>
            <a:spLocks noGrp="1"/>
          </p:cNvSpPr>
          <p:nvPr>
            <p:ph type="ftr" sz="quarter" idx="11"/>
          </p:nvPr>
        </p:nvSpPr>
        <p:spPr>
          <a:xfrm>
            <a:off x="457199" y="4664057"/>
            <a:ext cx="5420185" cy="274637"/>
          </a:xfrm>
        </p:spPr>
        <p:txBody>
          <a:bodyPr/>
          <a:lstStyle/>
          <a:p>
            <a:pPr lvl="0"/>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sp>
        <p:nvSpPr>
          <p:cNvPr id="6" name="Rectangle 5">
            <a:extLst>
              <a:ext uri="{FF2B5EF4-FFF2-40B4-BE49-F238E27FC236}">
                <a16:creationId xmlns:a16="http://schemas.microsoft.com/office/drawing/2014/main" id="{40093637-3F3A-4BED-B7CB-8D44E2E6D30A}"/>
              </a:ext>
            </a:extLst>
          </p:cNvPr>
          <p:cNvSpPr/>
          <p:nvPr/>
        </p:nvSpPr>
        <p:spPr>
          <a:xfrm>
            <a:off x="960119" y="3652960"/>
            <a:ext cx="5656729" cy="400110"/>
          </a:xfrm>
          <a:prstGeom prst="rect">
            <a:avLst/>
          </a:prstGeom>
        </p:spPr>
        <p:txBody>
          <a:bodyPr wrap="square">
            <a:spAutoFit/>
          </a:bodyPr>
          <a:lstStyle/>
          <a:p>
            <a:r>
              <a:rPr lang="en-US" sz="2000" dirty="0">
                <a:solidFill>
                  <a:srgbClr val="23273F"/>
                </a:solidFill>
                <a:latin typeface="Arial" panose="020B0604020202020204" pitchFamily="34" charset="0"/>
                <a:cs typeface="Arial" panose="020B0604020202020204" pitchFamily="34" charset="0"/>
              </a:rPr>
              <a:t>Plus, discount opportunities may be available.</a:t>
            </a:r>
          </a:p>
        </p:txBody>
      </p:sp>
      <p:sp>
        <p:nvSpPr>
          <p:cNvPr id="7" name="Rectangle 6">
            <a:extLst>
              <a:ext uri="{FF2B5EF4-FFF2-40B4-BE49-F238E27FC236}">
                <a16:creationId xmlns:a16="http://schemas.microsoft.com/office/drawing/2014/main" id="{06E82486-B6AD-47EA-8C25-1358D5C0915B}"/>
              </a:ext>
            </a:extLst>
          </p:cNvPr>
          <p:cNvSpPr/>
          <p:nvPr/>
        </p:nvSpPr>
        <p:spPr>
          <a:xfrm>
            <a:off x="959223" y="1087105"/>
            <a:ext cx="7611035" cy="2015936"/>
          </a:xfrm>
          <a:prstGeom prst="rect">
            <a:avLst/>
          </a:prstGeom>
        </p:spPr>
        <p:txBody>
          <a:bodyPr wrap="square">
            <a:spAutoFit/>
          </a:bodyPr>
          <a:lstStyle/>
          <a:p>
            <a:pPr>
              <a:spcAft>
                <a:spcPts val="1800"/>
              </a:spcAft>
            </a:pPr>
            <a:r>
              <a:rPr lang="en-US" sz="2000" dirty="0">
                <a:solidFill>
                  <a:srgbClr val="23273F"/>
                </a:solidFill>
                <a:latin typeface="Arial" panose="020B0604020202020204" pitchFamily="34" charset="0"/>
                <a:cs typeface="Arial" panose="020B0604020202020204" pitchFamily="34" charset="0"/>
              </a:rPr>
              <a:t>Flexible solutions to fit different needs and budgets.</a:t>
            </a:r>
          </a:p>
          <a:p>
            <a:pPr>
              <a:spcAft>
                <a:spcPts val="1800"/>
              </a:spcAft>
            </a:pPr>
            <a:r>
              <a:rPr lang="en-US" sz="2000" dirty="0">
                <a:solidFill>
                  <a:srgbClr val="23273F"/>
                </a:solidFill>
                <a:latin typeface="Arial" panose="020B0604020202020204" pitchFamily="34" charset="0"/>
                <a:cs typeface="Arial" panose="020B0604020202020204" pitchFamily="34" charset="0"/>
              </a:rPr>
              <a:t>Works well with other disability income solutions.</a:t>
            </a:r>
          </a:p>
          <a:p>
            <a:pPr>
              <a:spcAft>
                <a:spcPts val="1800"/>
              </a:spcAft>
            </a:pPr>
            <a:r>
              <a:rPr lang="en-US" sz="2000" dirty="0">
                <a:solidFill>
                  <a:srgbClr val="23273F"/>
                </a:solidFill>
                <a:latin typeface="Arial" panose="020B0604020202020204" pitchFamily="34" charset="0"/>
                <a:cs typeface="Arial" panose="020B0604020202020204" pitchFamily="34" charset="0"/>
              </a:rPr>
              <a:t>Can’t be canceled or changed unless the client takes an action.</a:t>
            </a:r>
          </a:p>
          <a:p>
            <a:pPr>
              <a:spcAft>
                <a:spcPts val="1800"/>
              </a:spcAft>
            </a:pPr>
            <a:r>
              <a:rPr lang="en-US" sz="2000" dirty="0">
                <a:solidFill>
                  <a:srgbClr val="23273F"/>
                </a:solidFill>
                <a:latin typeface="Arial" panose="020B0604020202020204" pitchFamily="34" charset="0"/>
                <a:cs typeface="Arial" panose="020B0604020202020204" pitchFamily="34" charset="0"/>
              </a:rPr>
              <a:t>Stays with the client even if they change jobs.</a:t>
            </a:r>
          </a:p>
        </p:txBody>
      </p:sp>
      <p:grpSp>
        <p:nvGrpSpPr>
          <p:cNvPr id="13" name="Group 12">
            <a:extLst>
              <a:ext uri="{FF2B5EF4-FFF2-40B4-BE49-F238E27FC236}">
                <a16:creationId xmlns:a16="http://schemas.microsoft.com/office/drawing/2014/main" id="{BA33AC18-063F-41AA-8765-7EF8D7015A1F}"/>
              </a:ext>
            </a:extLst>
          </p:cNvPr>
          <p:cNvGrpSpPr>
            <a:grpSpLocks noChangeAspect="1"/>
          </p:cNvGrpSpPr>
          <p:nvPr/>
        </p:nvGrpSpPr>
        <p:grpSpPr>
          <a:xfrm>
            <a:off x="457198" y="1096051"/>
            <a:ext cx="411480" cy="411480"/>
            <a:chOff x="4291566" y="1995417"/>
            <a:chExt cx="595160" cy="595160"/>
          </a:xfrm>
        </p:grpSpPr>
        <p:sp>
          <p:nvSpPr>
            <p:cNvPr id="14" name="Oval 13">
              <a:extLst>
                <a:ext uri="{FF2B5EF4-FFF2-40B4-BE49-F238E27FC236}">
                  <a16:creationId xmlns:a16="http://schemas.microsoft.com/office/drawing/2014/main" id="{39FE7D50-DCEB-4CBB-B11D-81E66AD9A326}"/>
                </a:ext>
              </a:extLst>
            </p:cNvPr>
            <p:cNvSpPr/>
            <p:nvPr/>
          </p:nvSpPr>
          <p:spPr>
            <a:xfrm>
              <a:off x="4291566"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D4A7DE75-79F7-4254-8161-F1E43308D0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468881" y="2203544"/>
              <a:ext cx="286251" cy="178906"/>
            </a:xfrm>
            <a:prstGeom prst="rect">
              <a:avLst/>
            </a:prstGeom>
          </p:spPr>
        </p:pic>
      </p:grpSp>
      <p:grpSp>
        <p:nvGrpSpPr>
          <p:cNvPr id="17" name="Group 16">
            <a:extLst>
              <a:ext uri="{FF2B5EF4-FFF2-40B4-BE49-F238E27FC236}">
                <a16:creationId xmlns:a16="http://schemas.microsoft.com/office/drawing/2014/main" id="{B519F5D1-0D82-4F04-A047-ACB69A46D31A}"/>
              </a:ext>
            </a:extLst>
          </p:cNvPr>
          <p:cNvGrpSpPr>
            <a:grpSpLocks noChangeAspect="1"/>
          </p:cNvGrpSpPr>
          <p:nvPr/>
        </p:nvGrpSpPr>
        <p:grpSpPr>
          <a:xfrm>
            <a:off x="457198" y="1614317"/>
            <a:ext cx="411480" cy="411480"/>
            <a:chOff x="4291566" y="1995417"/>
            <a:chExt cx="595160" cy="595160"/>
          </a:xfrm>
        </p:grpSpPr>
        <p:sp>
          <p:nvSpPr>
            <p:cNvPr id="18" name="Oval 17">
              <a:extLst>
                <a:ext uri="{FF2B5EF4-FFF2-40B4-BE49-F238E27FC236}">
                  <a16:creationId xmlns:a16="http://schemas.microsoft.com/office/drawing/2014/main" id="{022E12D2-46FA-4A8F-B51D-66EDA5B36F44}"/>
                </a:ext>
              </a:extLst>
            </p:cNvPr>
            <p:cNvSpPr/>
            <p:nvPr/>
          </p:nvSpPr>
          <p:spPr>
            <a:xfrm>
              <a:off x="4291566"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9C1B8842-AEDE-4EA9-B78A-25265D356F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468881" y="2203544"/>
              <a:ext cx="286251" cy="178906"/>
            </a:xfrm>
            <a:prstGeom prst="rect">
              <a:avLst/>
            </a:prstGeom>
          </p:spPr>
        </p:pic>
      </p:grpSp>
      <p:grpSp>
        <p:nvGrpSpPr>
          <p:cNvPr id="20" name="Group 19">
            <a:extLst>
              <a:ext uri="{FF2B5EF4-FFF2-40B4-BE49-F238E27FC236}">
                <a16:creationId xmlns:a16="http://schemas.microsoft.com/office/drawing/2014/main" id="{127E6FB8-D530-444F-89D9-7AB281EFB6AB}"/>
              </a:ext>
            </a:extLst>
          </p:cNvPr>
          <p:cNvGrpSpPr>
            <a:grpSpLocks noChangeAspect="1"/>
          </p:cNvGrpSpPr>
          <p:nvPr/>
        </p:nvGrpSpPr>
        <p:grpSpPr>
          <a:xfrm>
            <a:off x="457198" y="2129563"/>
            <a:ext cx="411480" cy="411480"/>
            <a:chOff x="4291566" y="1995417"/>
            <a:chExt cx="595160" cy="595160"/>
          </a:xfrm>
        </p:grpSpPr>
        <p:sp>
          <p:nvSpPr>
            <p:cNvPr id="21" name="Oval 20">
              <a:extLst>
                <a:ext uri="{FF2B5EF4-FFF2-40B4-BE49-F238E27FC236}">
                  <a16:creationId xmlns:a16="http://schemas.microsoft.com/office/drawing/2014/main" id="{B33422B8-F910-45E6-BC5B-6B85745F3CE5}"/>
                </a:ext>
              </a:extLst>
            </p:cNvPr>
            <p:cNvSpPr/>
            <p:nvPr/>
          </p:nvSpPr>
          <p:spPr>
            <a:xfrm>
              <a:off x="4291566"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59E06D86-6E3F-4C4A-80AB-E4D0B95277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468881" y="2203544"/>
              <a:ext cx="286251" cy="178906"/>
            </a:xfrm>
            <a:prstGeom prst="rect">
              <a:avLst/>
            </a:prstGeom>
          </p:spPr>
        </p:pic>
      </p:grpSp>
      <p:grpSp>
        <p:nvGrpSpPr>
          <p:cNvPr id="23" name="Group 22">
            <a:extLst>
              <a:ext uri="{FF2B5EF4-FFF2-40B4-BE49-F238E27FC236}">
                <a16:creationId xmlns:a16="http://schemas.microsoft.com/office/drawing/2014/main" id="{FE69E505-BDAB-4C2B-B3F2-6C7AF3031D6A}"/>
              </a:ext>
            </a:extLst>
          </p:cNvPr>
          <p:cNvGrpSpPr>
            <a:grpSpLocks noChangeAspect="1"/>
          </p:cNvGrpSpPr>
          <p:nvPr/>
        </p:nvGrpSpPr>
        <p:grpSpPr>
          <a:xfrm>
            <a:off x="457198" y="2653441"/>
            <a:ext cx="411480" cy="411480"/>
            <a:chOff x="4291566" y="1995417"/>
            <a:chExt cx="595160" cy="595160"/>
          </a:xfrm>
        </p:grpSpPr>
        <p:sp>
          <p:nvSpPr>
            <p:cNvPr id="24" name="Oval 23">
              <a:extLst>
                <a:ext uri="{FF2B5EF4-FFF2-40B4-BE49-F238E27FC236}">
                  <a16:creationId xmlns:a16="http://schemas.microsoft.com/office/drawing/2014/main" id="{FDD9A54D-269C-4738-8909-37440491CF70}"/>
                </a:ext>
              </a:extLst>
            </p:cNvPr>
            <p:cNvSpPr/>
            <p:nvPr/>
          </p:nvSpPr>
          <p:spPr>
            <a:xfrm>
              <a:off x="4291566"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3333840-643B-4922-94D9-3C4519433F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468881" y="2203544"/>
              <a:ext cx="286251" cy="178906"/>
            </a:xfrm>
            <a:prstGeom prst="rect">
              <a:avLst/>
            </a:prstGeom>
          </p:spPr>
        </p:pic>
      </p:grpSp>
    </p:spTree>
    <p:extLst>
      <p:ext uri="{BB962C8B-B14F-4D97-AF65-F5344CB8AC3E}">
        <p14:creationId xmlns:p14="http://schemas.microsoft.com/office/powerpoint/2010/main" val="88915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CA67-B27A-4AC9-807D-1E9800C0DD9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If your client becomes too sick or hurt to work</a:t>
            </a:r>
          </a:p>
        </p:txBody>
      </p:sp>
      <p:sp>
        <p:nvSpPr>
          <p:cNvPr id="3" name="Slide Number Placeholder 2">
            <a:extLst>
              <a:ext uri="{FF2B5EF4-FFF2-40B4-BE49-F238E27FC236}">
                <a16:creationId xmlns:a16="http://schemas.microsoft.com/office/drawing/2014/main" id="{3F7C8813-AC9C-4A95-B3B4-0470364662B0}"/>
              </a:ext>
            </a:extLst>
          </p:cNvPr>
          <p:cNvSpPr>
            <a:spLocks noGrp="1"/>
          </p:cNvSpPr>
          <p:nvPr>
            <p:ph type="sldNum" sz="quarter" idx="10"/>
          </p:nvPr>
        </p:nvSpPr>
        <p:spPr/>
        <p:txBody>
          <a:bodyPr/>
          <a:lstStyle/>
          <a:p>
            <a:fld id="{FE894C8D-A86E-C448-9CBF-AD01FEF18A38}" type="slidenum">
              <a:rPr lang="en-US" smtClean="0"/>
              <a:pPr/>
              <a:t>16</a:t>
            </a:fld>
            <a:endParaRPr lang="en-US" dirty="0"/>
          </a:p>
        </p:txBody>
      </p:sp>
      <p:sp>
        <p:nvSpPr>
          <p:cNvPr id="4" name="Footer Placeholder 3">
            <a:extLst>
              <a:ext uri="{FF2B5EF4-FFF2-40B4-BE49-F238E27FC236}">
                <a16:creationId xmlns:a16="http://schemas.microsoft.com/office/drawing/2014/main" id="{7133E27D-B969-4376-B6E3-882F5E6A8C14}"/>
              </a:ext>
            </a:extLst>
          </p:cNvPr>
          <p:cNvSpPr>
            <a:spLocks noGrp="1"/>
          </p:cNvSpPr>
          <p:nvPr>
            <p:ph type="ftr" sz="quarter" idx="11"/>
          </p:nvPr>
        </p:nvSpPr>
        <p:spPr>
          <a:xfrm>
            <a:off x="457200" y="4664057"/>
            <a:ext cx="5527390" cy="274637"/>
          </a:xfrm>
        </p:spPr>
        <p:txBody>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Principal individual disability insurance paid claims for the year ending 12/31/2018.</a:t>
            </a:r>
          </a:p>
          <a:p>
            <a:pPr lvl="0"/>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sp>
        <p:nvSpPr>
          <p:cNvPr id="5" name="TextBox 4">
            <a:extLst>
              <a:ext uri="{FF2B5EF4-FFF2-40B4-BE49-F238E27FC236}">
                <a16:creationId xmlns:a16="http://schemas.microsoft.com/office/drawing/2014/main" id="{D1901F41-C1BF-439A-B986-511344DB9B5E}"/>
              </a:ext>
            </a:extLst>
          </p:cNvPr>
          <p:cNvSpPr txBox="1"/>
          <p:nvPr/>
        </p:nvSpPr>
        <p:spPr>
          <a:xfrm>
            <a:off x="457200" y="1114841"/>
            <a:ext cx="5423647" cy="2092881"/>
          </a:xfrm>
          <a:prstGeom prst="rect">
            <a:avLst/>
          </a:prstGeom>
          <a:noFill/>
        </p:spPr>
        <p:txBody>
          <a:bodyPr wrap="square">
            <a:spAutoFit/>
          </a:bodyPr>
          <a:lstStyle/>
          <a:p>
            <a:pPr marL="457200" indent="-457200" eaLnBrk="1" fontAlgn="auto" hangingPunct="1">
              <a:spcBef>
                <a:spcPts val="0"/>
              </a:spcBef>
              <a:spcAft>
                <a:spcPts val="600"/>
              </a:spcAft>
              <a:buFont typeface="+mj-lt"/>
              <a:buAutoNum type="arabicPeriod"/>
              <a:defRPr/>
            </a:pPr>
            <a:r>
              <a:rPr lang="en-US" sz="2000" dirty="0">
                <a:solidFill>
                  <a:srgbClr val="23273F"/>
                </a:solidFill>
                <a:latin typeface="Arial" panose="020B0604020202020204" pitchFamily="34" charset="0"/>
                <a:cs typeface="Arial" panose="020B0604020202020204" pitchFamily="34" charset="0"/>
              </a:rPr>
              <a:t>Contact Principal and tells us what happened.</a:t>
            </a:r>
          </a:p>
          <a:p>
            <a:pPr marL="457200" indent="-457200" eaLnBrk="1" fontAlgn="auto" hangingPunct="1">
              <a:spcBef>
                <a:spcPts val="0"/>
              </a:spcBef>
              <a:spcAft>
                <a:spcPts val="600"/>
              </a:spcAft>
              <a:buFont typeface="+mj-lt"/>
              <a:buAutoNum type="arabicPeriod"/>
              <a:defRPr/>
            </a:pPr>
            <a:r>
              <a:rPr lang="en-US" sz="2000" dirty="0">
                <a:solidFill>
                  <a:srgbClr val="23273F"/>
                </a:solidFill>
                <a:latin typeface="Arial" panose="020B0604020202020204" pitchFamily="34" charset="0"/>
                <a:cs typeface="Arial" panose="020B0604020202020204" pitchFamily="34" charset="0"/>
              </a:rPr>
              <a:t>We’ll keep the client up to date on the status of their claim.</a:t>
            </a:r>
          </a:p>
          <a:p>
            <a:pPr marL="457200" indent="-457200" eaLnBrk="1" fontAlgn="auto" hangingPunct="1">
              <a:spcBef>
                <a:spcPts val="0"/>
              </a:spcBef>
              <a:spcAft>
                <a:spcPts val="600"/>
              </a:spcAft>
              <a:buFont typeface="+mj-lt"/>
              <a:buAutoNum type="arabicPeriod"/>
              <a:defRPr/>
            </a:pPr>
            <a:r>
              <a:rPr lang="en-US" sz="2000" dirty="0">
                <a:solidFill>
                  <a:srgbClr val="23273F"/>
                </a:solidFill>
                <a:latin typeface="Arial" panose="020B0604020202020204" pitchFamily="34" charset="0"/>
                <a:cs typeface="Arial" panose="020B0604020202020204" pitchFamily="34" charset="0"/>
              </a:rPr>
              <a:t>They’ll receive a fair claim decision within 7 business days.</a:t>
            </a:r>
          </a:p>
        </p:txBody>
      </p:sp>
      <p:sp>
        <p:nvSpPr>
          <p:cNvPr id="7" name="Rectangle: Rounded Corners 6">
            <a:extLst>
              <a:ext uri="{FF2B5EF4-FFF2-40B4-BE49-F238E27FC236}">
                <a16:creationId xmlns:a16="http://schemas.microsoft.com/office/drawing/2014/main" id="{99FD69B5-2F0C-4AF5-B55D-E0211A2DAB68}"/>
              </a:ext>
            </a:extLst>
          </p:cNvPr>
          <p:cNvSpPr/>
          <p:nvPr/>
        </p:nvSpPr>
        <p:spPr>
          <a:xfrm>
            <a:off x="6239435" y="1114841"/>
            <a:ext cx="2447365" cy="3026853"/>
          </a:xfrm>
          <a:prstGeom prst="roundRect">
            <a:avLst/>
          </a:prstGeom>
          <a:solidFill>
            <a:srgbClr val="E4EFF9"/>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a:extLst>
              <a:ext uri="{FF2B5EF4-FFF2-40B4-BE49-F238E27FC236}">
                <a16:creationId xmlns:a16="http://schemas.microsoft.com/office/drawing/2014/main" id="{FC0BCFF7-1DF8-4827-A85D-35F63F2C6F18}"/>
              </a:ext>
            </a:extLst>
          </p:cNvPr>
          <p:cNvSpPr/>
          <p:nvPr/>
        </p:nvSpPr>
        <p:spPr>
          <a:xfrm>
            <a:off x="6424564" y="1212495"/>
            <a:ext cx="2077105" cy="2831544"/>
          </a:xfrm>
          <a:prstGeom prst="rect">
            <a:avLst/>
          </a:prstGeom>
        </p:spPr>
        <p:txBody>
          <a:bodyPr wrap="square">
            <a:spAutoFit/>
          </a:bodyPr>
          <a:lstStyle/>
          <a:p>
            <a:r>
              <a:rPr lang="en-US" sz="4400" dirty="0">
                <a:latin typeface="Arial" panose="020B0604020202020204" pitchFamily="34" charset="0"/>
                <a:cs typeface="Arial" panose="020B0604020202020204" pitchFamily="34" charset="0"/>
              </a:rPr>
              <a:t>$94.8 million</a:t>
            </a:r>
          </a:p>
          <a:p>
            <a:r>
              <a:rPr lang="en-US" dirty="0">
                <a:solidFill>
                  <a:srgbClr val="23273F"/>
                </a:solidFill>
                <a:latin typeface="Arial" panose="020B0604020202020204" pitchFamily="34" charset="0"/>
                <a:cs typeface="Arial" panose="020B0604020202020204" pitchFamily="34" charset="0"/>
              </a:rPr>
              <a:t>in claims was paid in 2018 — helping to  provide the financial support needed.</a:t>
            </a:r>
            <a:r>
              <a:rPr lang="en-US" baseline="30000" dirty="0">
                <a:solidFill>
                  <a:srgbClr val="23273F"/>
                </a:solidFill>
                <a:latin typeface="Arial" panose="020B0604020202020204" pitchFamily="34" charset="0"/>
                <a:cs typeface="Arial" panose="020B0604020202020204" pitchFamily="34" charset="0"/>
              </a:rPr>
              <a:t>1</a:t>
            </a:r>
            <a:endParaRPr lang="en-US" dirty="0">
              <a:solidFill>
                <a:srgbClr val="2327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39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21797-8B1C-4347-8A1D-DD56AD46714C}"/>
              </a:ext>
            </a:extLst>
          </p:cNvPr>
          <p:cNvPicPr>
            <a:picLocks noChangeAspect="1"/>
          </p:cNvPicPr>
          <p:nvPr/>
        </p:nvPicPr>
        <p:blipFill rotWithShape="1">
          <a:blip r:embed="rId3"/>
          <a:srcRect b="15352"/>
          <a:stretch/>
        </p:blipFill>
        <p:spPr>
          <a:xfrm>
            <a:off x="9690" y="-21522"/>
            <a:ext cx="9145522" cy="5165022"/>
          </a:xfrm>
          <a:prstGeom prst="rect">
            <a:avLst/>
          </a:prstGeom>
        </p:spPr>
      </p:pic>
      <p:sp>
        <p:nvSpPr>
          <p:cNvPr id="7" name="Rectangle 6">
            <a:extLst>
              <a:ext uri="{FF2B5EF4-FFF2-40B4-BE49-F238E27FC236}">
                <a16:creationId xmlns:a16="http://schemas.microsoft.com/office/drawing/2014/main" id="{EC98F32C-0E54-4DCA-A2DC-0FE302592EF1}"/>
              </a:ext>
            </a:extLst>
          </p:cNvPr>
          <p:cNvSpPr/>
          <p:nvPr/>
        </p:nvSpPr>
        <p:spPr>
          <a:xfrm rot="16200000">
            <a:off x="1714700" y="-1726531"/>
            <a:ext cx="5165021" cy="8575040"/>
          </a:xfrm>
          <a:prstGeom prst="rect">
            <a:avLst/>
          </a:prstGeom>
          <a:gradFill>
            <a:gsLst>
              <a:gs pos="81000">
                <a:schemeClr val="accent1">
                  <a:lumMod val="5000"/>
                  <a:lumOff val="95000"/>
                  <a:alpha val="0"/>
                </a:schemeClr>
              </a:gs>
              <a:gs pos="17000">
                <a:schemeClr val="bg1">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S Elliot Pro Regular" panose="02000503040000020004" pitchFamily="2" charset="0"/>
            </a:endParaRPr>
          </a:p>
        </p:txBody>
      </p:sp>
      <p:sp>
        <p:nvSpPr>
          <p:cNvPr id="3" name="Slide Number Placeholder 2">
            <a:extLst>
              <a:ext uri="{FF2B5EF4-FFF2-40B4-BE49-F238E27FC236}">
                <a16:creationId xmlns:a16="http://schemas.microsoft.com/office/drawing/2014/main" id="{AA47D906-7794-4ED0-867D-F61D1C0981A6}"/>
              </a:ext>
            </a:extLst>
          </p:cNvPr>
          <p:cNvSpPr>
            <a:spLocks noGrp="1"/>
          </p:cNvSpPr>
          <p:nvPr>
            <p:ph type="sldNum" sz="quarter" idx="10"/>
          </p:nvPr>
        </p:nvSpPr>
        <p:spPr/>
        <p:txBody>
          <a:bodyPr/>
          <a:lstStyle/>
          <a:p>
            <a:fld id="{FE894C8D-A86E-C448-9CBF-AD01FEF18A38}" type="slidenum">
              <a:rPr lang="en-US" smtClean="0"/>
              <a:pPr/>
              <a:t>17</a:t>
            </a:fld>
            <a:endParaRPr lang="en-US" dirty="0"/>
          </a:p>
        </p:txBody>
      </p:sp>
      <p:sp>
        <p:nvSpPr>
          <p:cNvPr id="5" name="Rectangle 4">
            <a:extLst>
              <a:ext uri="{FF2B5EF4-FFF2-40B4-BE49-F238E27FC236}">
                <a16:creationId xmlns:a16="http://schemas.microsoft.com/office/drawing/2014/main" id="{9AB2B945-529A-4944-AC4F-F614EADADE6E}"/>
              </a:ext>
            </a:extLst>
          </p:cNvPr>
          <p:cNvSpPr/>
          <p:nvPr/>
        </p:nvSpPr>
        <p:spPr>
          <a:xfrm>
            <a:off x="457200" y="933451"/>
            <a:ext cx="3603812" cy="1015663"/>
          </a:xfrm>
          <a:prstGeom prst="rect">
            <a:avLst/>
          </a:prstGeom>
        </p:spPr>
        <p:txBody>
          <a:bodyPr wrap="square">
            <a:spAutoFit/>
          </a:bodyPr>
          <a:lstStyle/>
          <a:p>
            <a:pPr>
              <a:defRPr/>
            </a:pPr>
            <a:r>
              <a:rPr lang="en-US" sz="2000" dirty="0">
                <a:solidFill>
                  <a:srgbClr val="23273F"/>
                </a:solidFill>
                <a:latin typeface="Arial" panose="020B0604020202020204" pitchFamily="34" charset="0"/>
                <a:cs typeface="Arial" panose="020B0604020202020204" pitchFamily="34" charset="0"/>
              </a:rPr>
              <a:t>Offer an income protection review to all of your clients.  </a:t>
            </a:r>
          </a:p>
          <a:p>
            <a:pPr>
              <a:defRPr/>
            </a:pPr>
            <a:endParaRPr lang="en-US" sz="2000" dirty="0">
              <a:solidFill>
                <a:srgbClr val="23273F"/>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07B771D-E79C-431B-99F5-F69B61F6220F}"/>
              </a:ext>
            </a:extLst>
          </p:cNvPr>
          <p:cNvSpPr>
            <a:spLocks noGrp="1"/>
          </p:cNvSpPr>
          <p:nvPr>
            <p:ph type="title"/>
          </p:nvPr>
        </p:nvSpPr>
        <p:spPr/>
        <p:txBody>
          <a:bodyPr/>
          <a:lstStyle/>
          <a:p>
            <a:pPr>
              <a:defRPr/>
            </a:pPr>
            <a:r>
              <a:rPr lang="en-US" dirty="0">
                <a:solidFill>
                  <a:srgbClr val="0091DA"/>
                </a:solidFill>
                <a:latin typeface="Arial" panose="020B0604020202020204" pitchFamily="34" charset="0"/>
                <a:cs typeface="Arial" panose="020B0604020202020204" pitchFamily="34" charset="0"/>
              </a:rPr>
              <a:t>Next steps</a:t>
            </a:r>
          </a:p>
        </p:txBody>
      </p:sp>
      <p:sp>
        <p:nvSpPr>
          <p:cNvPr id="4" name="Footer Placeholder 3">
            <a:extLst>
              <a:ext uri="{FF2B5EF4-FFF2-40B4-BE49-F238E27FC236}">
                <a16:creationId xmlns:a16="http://schemas.microsoft.com/office/drawing/2014/main" id="{589BF830-29FC-4C9E-9CDD-EE7E0857CEEE}"/>
              </a:ext>
            </a:extLst>
          </p:cNvPr>
          <p:cNvSpPr>
            <a:spLocks noGrp="1"/>
          </p:cNvSpPr>
          <p:nvPr>
            <p:ph type="ftr" sz="quarter" idx="11"/>
          </p:nvPr>
        </p:nvSpPr>
        <p:spPr>
          <a:xfrm>
            <a:off x="457200" y="4664057"/>
            <a:ext cx="4769224" cy="274637"/>
          </a:xfrm>
        </p:spPr>
        <p:txBody>
          <a:bodyPr/>
          <a:lstStyle/>
          <a:p>
            <a:pPr lvl="0"/>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solidFill>
                <a:srgbClr val="464E7E">
                  <a:lumMod val="50000"/>
                </a:srgbClr>
              </a:solidFill>
            </a:endParaRPr>
          </a:p>
        </p:txBody>
      </p:sp>
      <p:sp>
        <p:nvSpPr>
          <p:cNvPr id="6" name="TextBox 5">
            <a:extLst>
              <a:ext uri="{FF2B5EF4-FFF2-40B4-BE49-F238E27FC236}">
                <a16:creationId xmlns:a16="http://schemas.microsoft.com/office/drawing/2014/main" id="{A81D052D-4914-45A5-A8D9-AEE4381CA547}"/>
              </a:ext>
            </a:extLst>
          </p:cNvPr>
          <p:cNvSpPr txBox="1"/>
          <p:nvPr/>
        </p:nvSpPr>
        <p:spPr>
          <a:xfrm>
            <a:off x="1317812" y="4858871"/>
            <a:ext cx="914400" cy="91440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Tree>
    <p:extLst>
      <p:ext uri="{BB962C8B-B14F-4D97-AF65-F5344CB8AC3E}">
        <p14:creationId xmlns:p14="http://schemas.microsoft.com/office/powerpoint/2010/main" val="299990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40EE-1A10-490A-AFFF-F6DADC29F41A}"/>
              </a:ext>
            </a:extLst>
          </p:cNvPr>
          <p:cNvSpPr>
            <a:spLocks noGrp="1"/>
          </p:cNvSpPr>
          <p:nvPr>
            <p:ph type="title"/>
          </p:nvPr>
        </p:nvSpPr>
        <p:spPr>
          <a:xfrm>
            <a:off x="457200" y="400051"/>
            <a:ext cx="8001000" cy="811314"/>
          </a:xfrm>
        </p:spPr>
        <p:txBody>
          <a:bodyPr/>
          <a:lstStyle/>
          <a:p>
            <a:r>
              <a:rPr lang="en-US" dirty="0">
                <a:latin typeface="Arial" panose="020B0604020202020204" pitchFamily="34" charset="0"/>
                <a:cs typeface="Arial" panose="020B0604020202020204" pitchFamily="34" charset="0"/>
              </a:rPr>
              <a:t>Information needed for a personalized proposal</a:t>
            </a:r>
          </a:p>
        </p:txBody>
      </p:sp>
      <p:sp>
        <p:nvSpPr>
          <p:cNvPr id="3" name="Slide Number Placeholder 2">
            <a:extLst>
              <a:ext uri="{FF2B5EF4-FFF2-40B4-BE49-F238E27FC236}">
                <a16:creationId xmlns:a16="http://schemas.microsoft.com/office/drawing/2014/main" id="{49DF8ACD-132C-47D0-B64C-F14F81CC5C1A}"/>
              </a:ext>
            </a:extLst>
          </p:cNvPr>
          <p:cNvSpPr>
            <a:spLocks noGrp="1"/>
          </p:cNvSpPr>
          <p:nvPr>
            <p:ph type="sldNum" sz="quarter" idx="10"/>
          </p:nvPr>
        </p:nvSpPr>
        <p:spPr/>
        <p:txBody>
          <a:bodyPr/>
          <a:lstStyle/>
          <a:p>
            <a:fld id="{FE894C8D-A86E-C448-9CBF-AD01FEF18A38}" type="slidenum">
              <a:rPr lang="en-US" smtClean="0"/>
              <a:pPr/>
              <a:t>18</a:t>
            </a:fld>
            <a:endParaRPr lang="en-US" dirty="0"/>
          </a:p>
        </p:txBody>
      </p:sp>
      <p:sp>
        <p:nvSpPr>
          <p:cNvPr id="4" name="Footer Placeholder 3">
            <a:extLst>
              <a:ext uri="{FF2B5EF4-FFF2-40B4-BE49-F238E27FC236}">
                <a16:creationId xmlns:a16="http://schemas.microsoft.com/office/drawing/2014/main" id="{59F138A6-82C7-4060-B68A-F734D1488334}"/>
              </a:ext>
            </a:extLst>
          </p:cNvPr>
          <p:cNvSpPr>
            <a:spLocks noGrp="1"/>
          </p:cNvSpPr>
          <p:nvPr>
            <p:ph type="ftr" sz="quarter" idx="11"/>
          </p:nvPr>
        </p:nvSpPr>
        <p:spPr>
          <a:xfrm>
            <a:off x="457199" y="4664057"/>
            <a:ext cx="5065059" cy="274637"/>
          </a:xfrm>
        </p:spPr>
        <p:txBody>
          <a:bodyPr/>
          <a:lstStyle/>
          <a:p>
            <a:pPr lvl="0"/>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solidFill>
                <a:srgbClr val="464E7E">
                  <a:lumMod val="50000"/>
                </a:srgbClr>
              </a:solidFill>
            </a:endParaRPr>
          </a:p>
        </p:txBody>
      </p:sp>
      <p:sp>
        <p:nvSpPr>
          <p:cNvPr id="6" name="Content Placeholder 3">
            <a:extLst>
              <a:ext uri="{FF2B5EF4-FFF2-40B4-BE49-F238E27FC236}">
                <a16:creationId xmlns:a16="http://schemas.microsoft.com/office/drawing/2014/main" id="{A2C9B551-D838-479F-97C5-DE6159BFE02C}"/>
              </a:ext>
            </a:extLst>
          </p:cNvPr>
          <p:cNvSpPr txBox="1">
            <a:spLocks noChangeArrowheads="1"/>
          </p:cNvSpPr>
          <p:nvPr/>
        </p:nvSpPr>
        <p:spPr>
          <a:xfrm>
            <a:off x="457199" y="931965"/>
            <a:ext cx="4038600" cy="2720770"/>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000" dirty="0">
                <a:latin typeface="Arial" panose="020B0604020202020204" pitchFamily="34" charset="0"/>
                <a:cs typeface="Arial" panose="020B0604020202020204" pitchFamily="34" charset="0"/>
              </a:rPr>
              <a:t>Name</a:t>
            </a:r>
          </a:p>
          <a:p>
            <a:r>
              <a:rPr lang="en-US" altLang="en-US" sz="2000" dirty="0">
                <a:latin typeface="Arial" panose="020B0604020202020204" pitchFamily="34" charset="0"/>
                <a:cs typeface="Arial" panose="020B0604020202020204" pitchFamily="34" charset="0"/>
              </a:rPr>
              <a:t>Gender</a:t>
            </a:r>
          </a:p>
          <a:p>
            <a:r>
              <a:rPr lang="en-US" altLang="en-US" sz="2000" dirty="0">
                <a:latin typeface="Arial" panose="020B0604020202020204" pitchFamily="34" charset="0"/>
                <a:cs typeface="Arial" panose="020B0604020202020204" pitchFamily="34" charset="0"/>
              </a:rPr>
              <a:t>Date of birth</a:t>
            </a:r>
          </a:p>
          <a:p>
            <a:r>
              <a:rPr lang="en-US" altLang="en-US" sz="2000" dirty="0">
                <a:latin typeface="Arial" panose="020B0604020202020204" pitchFamily="34" charset="0"/>
                <a:cs typeface="Arial" panose="020B0604020202020204" pitchFamily="34" charset="0"/>
              </a:rPr>
              <a:t>Occupation and job duties</a:t>
            </a:r>
          </a:p>
          <a:p>
            <a:r>
              <a:rPr lang="en-US" altLang="en-US" sz="2000" dirty="0">
                <a:latin typeface="Arial" panose="020B0604020202020204" pitchFamily="34" charset="0"/>
                <a:cs typeface="Arial" panose="020B0604020202020204" pitchFamily="34" charset="0"/>
              </a:rPr>
              <a:t>Salary</a:t>
            </a:r>
          </a:p>
          <a:p>
            <a:r>
              <a:rPr lang="en-US" altLang="en-US" sz="2000" dirty="0">
                <a:latin typeface="Arial" panose="020B0604020202020204" pitchFamily="34" charset="0"/>
                <a:cs typeface="Arial" panose="020B0604020202020204" pitchFamily="34" charset="0"/>
              </a:rPr>
              <a:t>State of residence </a:t>
            </a:r>
          </a:p>
          <a:p>
            <a:r>
              <a:rPr lang="en-US" altLang="en-US" sz="2000" dirty="0">
                <a:latin typeface="Arial" panose="020B0604020202020204" pitchFamily="34" charset="0"/>
                <a:cs typeface="Arial" panose="020B0604020202020204" pitchFamily="34" charset="0"/>
              </a:rPr>
              <a:t>Tobacco use</a:t>
            </a:r>
          </a:p>
          <a:p>
            <a:pPr lvl="1"/>
            <a:endParaRPr lang="en-US" altLang="en-US" dirty="0">
              <a:latin typeface="Arial" panose="020B0604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5B398737-FF6E-498F-A827-515A75744FCC}"/>
              </a:ext>
            </a:extLst>
          </p:cNvPr>
          <p:cNvSpPr txBox="1">
            <a:spLocks noChangeArrowheads="1"/>
          </p:cNvSpPr>
          <p:nvPr/>
        </p:nvSpPr>
        <p:spPr>
          <a:xfrm>
            <a:off x="4495799" y="931964"/>
            <a:ext cx="3962400" cy="1798535"/>
          </a:xfrm>
          <a:prstGeom prst="rect">
            <a:avLst/>
          </a:prstGeom>
        </p:spPr>
        <p:txBody>
          <a:bodyP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000" dirty="0">
                <a:latin typeface="Arial" panose="020B0604020202020204" pitchFamily="34" charset="0"/>
                <a:cs typeface="Arial" panose="020B0604020202020204" pitchFamily="34" charset="0"/>
              </a:rPr>
              <a:t>Known medical issues</a:t>
            </a:r>
          </a:p>
          <a:p>
            <a:r>
              <a:rPr lang="en-US" altLang="en-US" sz="2000" dirty="0">
                <a:latin typeface="Arial" panose="020B0604020202020204" pitchFamily="34" charset="0"/>
                <a:cs typeface="Arial" panose="020B0604020202020204" pitchFamily="34" charset="0"/>
              </a:rPr>
              <a:t>Desired amount of income replacement benefit</a:t>
            </a:r>
          </a:p>
          <a:p>
            <a:r>
              <a:rPr lang="en-US" altLang="en-US" sz="2000" dirty="0">
                <a:latin typeface="Arial" panose="020B0604020202020204" pitchFamily="34" charset="0"/>
                <a:cs typeface="Arial" panose="020B0604020202020204" pitchFamily="34" charset="0"/>
              </a:rPr>
              <a:t>Any known existing disability coverage</a:t>
            </a:r>
          </a:p>
          <a:p>
            <a:pPr marL="457200" lvl="1"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41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descr="M:\Principal_registered_white_1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088" y="4767013"/>
            <a:ext cx="928816" cy="2772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51931BF-31DA-4B6C-BB56-293E203667D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3" name="Rectangle 2">
            <a:extLst>
              <a:ext uri="{FF2B5EF4-FFF2-40B4-BE49-F238E27FC236}">
                <a16:creationId xmlns:a16="http://schemas.microsoft.com/office/drawing/2014/main" id="{83360763-4751-4738-AE1E-35CE3E637D89}"/>
              </a:ext>
            </a:extLst>
          </p:cNvPr>
          <p:cNvSpPr/>
          <p:nvPr/>
        </p:nvSpPr>
        <p:spPr>
          <a:xfrm>
            <a:off x="628649" y="4600794"/>
            <a:ext cx="7027209" cy="307777"/>
          </a:xfrm>
          <a:prstGeom prst="rect">
            <a:avLst/>
          </a:prstGeom>
        </p:spPr>
        <p:txBody>
          <a:bodyPr wrap="square">
            <a:spAutoFit/>
          </a:bodyPr>
          <a:lstStyle/>
          <a:p>
            <a:r>
              <a:rPr lang="en-US" sz="1400">
                <a:solidFill>
                  <a:schemeClr val="bg1"/>
                </a:solidFill>
                <a:latin typeface="Arial" panose="020B0604020202020204" pitchFamily="34" charset="0"/>
                <a:cs typeface="Arial" panose="020B0604020202020204" pitchFamily="34" charset="0"/>
              </a:rPr>
              <a:t>DI9584-06 │ 04/2020 </a:t>
            </a:r>
            <a:r>
              <a:rPr lang="en-US" sz="1400" dirty="0">
                <a:solidFill>
                  <a:schemeClr val="bg1"/>
                </a:solidFill>
                <a:latin typeface="Arial" panose="020B0604020202020204" pitchFamily="34" charset="0"/>
                <a:cs typeface="Arial" panose="020B0604020202020204" pitchFamily="34" charset="0"/>
              </a:rPr>
              <a:t>| </a:t>
            </a:r>
            <a:r>
              <a:rPr lang="en-US" sz="1400">
                <a:solidFill>
                  <a:schemeClr val="bg1"/>
                </a:solidFill>
                <a:latin typeface="Arial" panose="020B0604020202020204" pitchFamily="34" charset="0"/>
                <a:cs typeface="Arial" panose="020B0604020202020204" pitchFamily="34" charset="0"/>
              </a:rPr>
              <a:t>© 2016-2020 </a:t>
            </a:r>
            <a:r>
              <a:rPr lang="en-US" sz="1400" dirty="0">
                <a:solidFill>
                  <a:schemeClr val="bg1"/>
                </a:solidFill>
                <a:latin typeface="Arial" panose="020B0604020202020204" pitchFamily="34" charset="0"/>
                <a:cs typeface="Arial" panose="020B0604020202020204" pitchFamily="34" charset="0"/>
              </a:rPr>
              <a:t>Principal Financial Services, Inc.</a:t>
            </a:r>
          </a:p>
        </p:txBody>
      </p:sp>
    </p:spTree>
    <p:extLst>
      <p:ext uri="{BB962C8B-B14F-4D97-AF65-F5344CB8AC3E}">
        <p14:creationId xmlns:p14="http://schemas.microsoft.com/office/powerpoint/2010/main" val="10720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0AC14E-81CA-4709-A24B-F312BE922B90}"/>
              </a:ext>
            </a:extLst>
          </p:cNvPr>
          <p:cNvSpPr>
            <a:spLocks noGrp="1"/>
          </p:cNvSpPr>
          <p:nvPr>
            <p:ph type="sldNum" sz="quarter" idx="10"/>
          </p:nvPr>
        </p:nvSpPr>
        <p:spPr/>
        <p:txBody>
          <a:bodyPr/>
          <a:lstStyle/>
          <a:p>
            <a:fld id="{FE894C8D-A86E-C448-9CBF-AD01FEF18A38}" type="slidenum">
              <a:rPr lang="en-US" smtClean="0"/>
              <a:pPr/>
              <a:t>2</a:t>
            </a:fld>
            <a:endParaRPr lang="en-US" dirty="0"/>
          </a:p>
        </p:txBody>
      </p:sp>
      <p:sp>
        <p:nvSpPr>
          <p:cNvPr id="4" name="Footer Placeholder 3">
            <a:extLst>
              <a:ext uri="{FF2B5EF4-FFF2-40B4-BE49-F238E27FC236}">
                <a16:creationId xmlns:a16="http://schemas.microsoft.com/office/drawing/2014/main" id="{CBF2756E-8190-4602-BFB2-641EC5389277}"/>
              </a:ext>
            </a:extLst>
          </p:cNvPr>
          <p:cNvSpPr>
            <a:spLocks noGrp="1"/>
          </p:cNvSpPr>
          <p:nvPr>
            <p:ph type="ftr" sz="quarter" idx="11"/>
          </p:nvPr>
        </p:nvSpPr>
        <p:spPr>
          <a:xfrm>
            <a:off x="457199" y="4664630"/>
            <a:ext cx="4885765" cy="274064"/>
          </a:xfrm>
        </p:spPr>
        <p:txBody>
          <a:bodyPr/>
          <a:lstStyle/>
          <a:p>
            <a:pPr lvl="0" fontAlgn="base">
              <a:spcBef>
                <a:spcPct val="0"/>
              </a:spcBef>
              <a:spcAft>
                <a:spcPct val="0"/>
              </a:spcAft>
            </a:pPr>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sp>
        <p:nvSpPr>
          <p:cNvPr id="5" name="Rectangle 4">
            <a:extLst>
              <a:ext uri="{FF2B5EF4-FFF2-40B4-BE49-F238E27FC236}">
                <a16:creationId xmlns:a16="http://schemas.microsoft.com/office/drawing/2014/main" id="{3863C14E-11D2-4DFF-8788-937297D64EB5}"/>
              </a:ext>
            </a:extLst>
          </p:cNvPr>
          <p:cNvSpPr/>
          <p:nvPr/>
        </p:nvSpPr>
        <p:spPr>
          <a:xfrm>
            <a:off x="457200" y="478869"/>
            <a:ext cx="8193741" cy="3631763"/>
          </a:xfrm>
          <a:prstGeom prst="rect">
            <a:avLst/>
          </a:prstGeom>
        </p:spPr>
        <p:txBody>
          <a:bodyPr wrap="square">
            <a:spAutoFit/>
          </a:bodyPr>
          <a:lstStyle/>
          <a:p>
            <a:r>
              <a:rPr lang="en-US" sz="1200" kern="0" dirty="0">
                <a:solidFill>
                  <a:schemeClr val="accent2">
                    <a:lumMod val="50000"/>
                  </a:schemeClr>
                </a:solidFill>
                <a:latin typeface="Arial" panose="020B0604020202020204" pitchFamily="34" charset="0"/>
                <a:cs typeface="Arial" panose="020B0604020202020204" pitchFamily="34" charset="0"/>
              </a:rPr>
              <a:t>Disability insurance from Principal</a:t>
            </a:r>
            <a:r>
              <a:rPr lang="en-US" sz="1200" kern="0" baseline="30000" dirty="0">
                <a:solidFill>
                  <a:schemeClr val="accent2">
                    <a:lumMod val="50000"/>
                  </a:schemeClr>
                </a:solidFill>
                <a:latin typeface="Arial" panose="020B0604020202020204" pitchFamily="34" charset="0"/>
                <a:cs typeface="Arial" panose="020B0604020202020204" pitchFamily="34" charset="0"/>
              </a:rPr>
              <a:t>®</a:t>
            </a:r>
            <a:r>
              <a:rPr lang="en-US" sz="1200" kern="0" dirty="0">
                <a:solidFill>
                  <a:schemeClr val="accent2">
                    <a:lumMod val="50000"/>
                  </a:schemeClr>
                </a:solidFill>
                <a:latin typeface="Arial" panose="020B0604020202020204" pitchFamily="34" charset="0"/>
                <a:cs typeface="Arial" panose="020B0604020202020204" pitchFamily="34" charset="0"/>
              </a:rPr>
              <a:t> is issued by Principal Life Insurance Company, 711 High Street, Des Moines, IA 50392. </a:t>
            </a:r>
          </a:p>
          <a:p>
            <a:endParaRPr lang="en-US" sz="1200" kern="0" dirty="0">
              <a:solidFill>
                <a:schemeClr val="accent2">
                  <a:lumMod val="50000"/>
                </a:schemeClr>
              </a:solidFill>
              <a:latin typeface="Arial" panose="020B0604020202020204" pitchFamily="34" charset="0"/>
              <a:cs typeface="Arial" panose="020B0604020202020204" pitchFamily="34" charset="0"/>
            </a:endParaRPr>
          </a:p>
          <a:p>
            <a:r>
              <a:rPr lang="en-US" sz="1200" kern="0" dirty="0">
                <a:solidFill>
                  <a:schemeClr val="accent2">
                    <a:lumMod val="50000"/>
                  </a:schemeClr>
                </a:solidFill>
                <a:latin typeface="Arial" panose="020B0604020202020204" pitchFamily="34" charset="0"/>
                <a:cs typeface="Arial" panose="020B0604020202020204" pitchFamily="34" charset="0"/>
              </a:rPr>
              <a:t>Please remember to abide by the company’s policy on disclosure of compensation. You can obtain more information, as well as a sample disclosure form, at</a:t>
            </a:r>
            <a:r>
              <a:rPr lang="en-US" sz="1200" dirty="0">
                <a:solidFill>
                  <a:schemeClr val="accent2">
                    <a:lumMod val="50000"/>
                  </a:schemeClr>
                </a:solidFill>
                <a:latin typeface="Arial" panose="020B0604020202020204" pitchFamily="34" charset="0"/>
                <a:cs typeface="Arial" panose="020B0604020202020204" pitchFamily="34" charset="0"/>
              </a:rPr>
              <a:t> </a:t>
            </a:r>
            <a:r>
              <a:rPr lang="en-US" sz="1200" u="sng" dirty="0">
                <a:solidFill>
                  <a:srgbClr val="162B48"/>
                </a:solidFill>
                <a:latin typeface="Arial" panose="020B0604020202020204" pitchFamily="34" charset="0"/>
                <a:cs typeface="Arial" panose="020B0604020202020204" pitchFamily="34" charset="0"/>
                <a:hlinkClick r:id="rId2"/>
              </a:rPr>
              <a:t>www.principal.com</a:t>
            </a:r>
            <a:r>
              <a:rPr lang="en-US" sz="1200" dirty="0">
                <a:solidFill>
                  <a:schemeClr val="accent2">
                    <a:lumMod val="50000"/>
                  </a:schemeClr>
                </a:solidFill>
                <a:latin typeface="Arial" panose="020B0604020202020204" pitchFamily="34" charset="0"/>
                <a:cs typeface="Arial" panose="020B0604020202020204" pitchFamily="34" charset="0"/>
              </a:rPr>
              <a:t>.</a:t>
            </a:r>
          </a:p>
          <a:p>
            <a:endParaRPr lang="en-US" sz="1200" kern="0" dirty="0">
              <a:solidFill>
                <a:schemeClr val="accent2">
                  <a:lumMod val="50000"/>
                </a:schemeClr>
              </a:solidFill>
              <a:latin typeface="Arial" panose="020B0604020202020204" pitchFamily="34" charset="0"/>
              <a:cs typeface="Arial" panose="020B0604020202020204" pitchFamily="34" charset="0"/>
            </a:endParaRPr>
          </a:p>
          <a:p>
            <a:r>
              <a:rPr lang="en-US" sz="1200" kern="0" dirty="0">
                <a:solidFill>
                  <a:schemeClr val="accent2">
                    <a:lumMod val="50000"/>
                  </a:schemeClr>
                </a:solidFill>
                <a:latin typeface="Arial" panose="020B0604020202020204" pitchFamily="34"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Principal</a:t>
            </a:r>
            <a:r>
              <a:rPr lang="en-US" sz="1200" kern="0" baseline="30000" dirty="0">
                <a:solidFill>
                  <a:schemeClr val="accent2">
                    <a:lumMod val="50000"/>
                  </a:schemeClr>
                </a:solidFill>
                <a:latin typeface="Arial" panose="020B0604020202020204" pitchFamily="34" charset="0"/>
                <a:cs typeface="Arial" panose="020B0604020202020204" pitchFamily="34" charset="0"/>
              </a:rPr>
              <a:t>®</a:t>
            </a:r>
            <a:r>
              <a:rPr lang="en-US" sz="1200" kern="0" dirty="0">
                <a:solidFill>
                  <a:schemeClr val="accent2">
                    <a:lumMod val="50000"/>
                  </a:schemeClr>
                </a:solidFill>
                <a:latin typeface="Arial" panose="020B0604020202020204" pitchFamily="34" charset="0"/>
                <a:cs typeface="Arial" panose="020B0604020202020204" pitchFamily="34" charset="0"/>
              </a:rPr>
              <a:t>.</a:t>
            </a:r>
          </a:p>
          <a:p>
            <a:endParaRPr lang="en-US" sz="1200" kern="0" dirty="0">
              <a:solidFill>
                <a:schemeClr val="accent2">
                  <a:lumMod val="50000"/>
                </a:schemeClr>
              </a:solidFill>
              <a:latin typeface="Arial" panose="020B0604020202020204" pitchFamily="34" charset="0"/>
              <a:cs typeface="Arial" panose="020B0604020202020204" pitchFamily="34" charset="0"/>
            </a:endParaRPr>
          </a:p>
          <a:p>
            <a:r>
              <a:rPr lang="en-US" sz="1200" kern="0" dirty="0">
                <a:solidFill>
                  <a:schemeClr val="accent2">
                    <a:lumMod val="50000"/>
                  </a:schemeClr>
                </a:solidFill>
                <a:latin typeface="Arial" panose="020B0604020202020204" pitchFamily="34" charset="0"/>
                <a:cs typeface="Arial" panose="020B0604020202020204" pitchFamily="34" charset="0"/>
              </a:rPr>
              <a:t>This is an overview of the benefits of disability insurance, but it has exclusions and limitations. For costs and coverage details, contact your Principal representative.</a:t>
            </a:r>
          </a:p>
          <a:p>
            <a:endParaRPr lang="en-US" sz="1200" kern="0" dirty="0">
              <a:solidFill>
                <a:schemeClr val="accent2">
                  <a:lumMod val="50000"/>
                </a:schemeClr>
              </a:solidFill>
              <a:latin typeface="Arial" panose="020B0604020202020204" pitchFamily="34" charset="0"/>
              <a:cs typeface="Arial" panose="020B0604020202020204" pitchFamily="34" charset="0"/>
            </a:endParaRPr>
          </a:p>
          <a:p>
            <a:r>
              <a:rPr lang="en-US" sz="1200" dirty="0">
                <a:solidFill>
                  <a:srgbClr val="23273F"/>
                </a:solidFill>
                <a:latin typeface="Arial" panose="020B0604020202020204" pitchFamily="34" charset="0"/>
                <a:cs typeface="Arial" panose="020B0604020202020204" pitchFamily="34" charset="0"/>
              </a:rPr>
              <a:t>Not a Deposit | Not FDIC or NCUA Insured | No Bank or Credit Union Guarantee | May Lose Value | Not Insured by any Federal Government Agency</a:t>
            </a:r>
          </a:p>
          <a:p>
            <a:endParaRPr lang="en-US" sz="1200" dirty="0">
              <a:solidFill>
                <a:srgbClr val="23273F"/>
              </a:solidFill>
              <a:latin typeface="Arial" panose="020B0604020202020204" pitchFamily="34" charset="0"/>
              <a:cs typeface="Arial" panose="020B0604020202020204" pitchFamily="34" charset="0"/>
            </a:endParaRPr>
          </a:p>
          <a:p>
            <a:r>
              <a:rPr lang="en-US" sz="1200" kern="0" dirty="0">
                <a:solidFill>
                  <a:schemeClr val="accent2">
                    <a:lumMod val="50000"/>
                  </a:schemeClr>
                </a:solidFill>
                <a:latin typeface="Arial" panose="020B0604020202020204" pitchFamily="34" charset="0"/>
                <a:cs typeface="Arial" panose="020B0604020202020204" pitchFamily="34" charset="0"/>
              </a:rPr>
              <a:t>Principal, Principal and symbol design and Principal Financial Group are trademarks and service marks of Principal Financial Services, Inc., a member of the Principal Financial Group.</a:t>
            </a:r>
          </a:p>
          <a:p>
            <a:endParaRPr lang="en-US" sz="1400" dirty="0">
              <a:solidFill>
                <a:srgbClr val="2327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73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ECD3F7-C44B-4C29-8AB5-679758F674B0}"/>
              </a:ext>
            </a:extLst>
          </p:cNvPr>
          <p:cNvSpPr/>
          <p:nvPr/>
        </p:nvSpPr>
        <p:spPr>
          <a:xfrm>
            <a:off x="30468" y="0"/>
            <a:ext cx="9144000" cy="5143500"/>
          </a:xfrm>
          <a:prstGeom prst="rect">
            <a:avLst/>
          </a:prstGeom>
          <a:solidFill>
            <a:srgbClr val="00C4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760C0E9-BCAD-4BF2-80D0-FB29EAC3EDB5}"/>
              </a:ext>
            </a:extLst>
          </p:cNvPr>
          <p:cNvSpPr txBox="1"/>
          <p:nvPr/>
        </p:nvSpPr>
        <p:spPr>
          <a:xfrm>
            <a:off x="6719919" y="3748267"/>
            <a:ext cx="2690877" cy="792480"/>
          </a:xfrm>
          <a:prstGeom prst="rect">
            <a:avLst/>
          </a:prstGeom>
        </p:spPr>
        <p:txBody>
          <a:bodyPr vert="horz" wrap="square" lIns="0" tIns="0" rIns="0" bIns="0" rtlCol="0" anchor="ctr">
            <a:noAutofit/>
          </a:bodyPr>
          <a:lstStyle/>
          <a:p>
            <a:pPr>
              <a:spcBef>
                <a:spcPts val="0"/>
              </a:spcBef>
            </a:pPr>
            <a:endParaRPr lang="en-US" sz="48000" b="1" spc="-70" dirty="0">
              <a:solidFill>
                <a:srgbClr val="00AECB"/>
              </a:solidFill>
              <a:latin typeface="+mj-lt"/>
              <a:cs typeface="FS Elliot Pro Light"/>
            </a:endParaRPr>
          </a:p>
        </p:txBody>
      </p:sp>
      <p:sp>
        <p:nvSpPr>
          <p:cNvPr id="8" name="TextBox 7">
            <a:extLst>
              <a:ext uri="{FF2B5EF4-FFF2-40B4-BE49-F238E27FC236}">
                <a16:creationId xmlns:a16="http://schemas.microsoft.com/office/drawing/2014/main" id="{F0DA8A9C-8F49-42DE-9E17-9ECBB85B71B0}"/>
              </a:ext>
            </a:extLst>
          </p:cNvPr>
          <p:cNvSpPr txBox="1"/>
          <p:nvPr/>
        </p:nvSpPr>
        <p:spPr>
          <a:xfrm>
            <a:off x="1850390" y="1841349"/>
            <a:ext cx="5443220" cy="981359"/>
          </a:xfrm>
          <a:prstGeom prst="rect">
            <a:avLst/>
          </a:prstGeom>
          <a:noFill/>
        </p:spPr>
        <p:txBody>
          <a:bodyPr wrap="square" rtlCol="0">
            <a:spAutoFit/>
          </a:bodyPr>
          <a:lstStyle/>
          <a:p>
            <a:pPr>
              <a:lnSpc>
                <a:spcPct val="90000"/>
              </a:lnSpc>
            </a:pPr>
            <a:r>
              <a:rPr lang="en-US" sz="3200" b="1" dirty="0">
                <a:solidFill>
                  <a:schemeClr val="bg1"/>
                </a:solidFill>
                <a:latin typeface="+mj-lt"/>
                <a:cs typeface="FS Elliot Pro Light"/>
              </a:rPr>
              <a:t>96.5% </a:t>
            </a:r>
            <a:r>
              <a:rPr lang="en-US" sz="3200" dirty="0">
                <a:solidFill>
                  <a:srgbClr val="464E7E"/>
                </a:solidFill>
                <a:latin typeface="+mj-lt"/>
                <a:cs typeface="FS Elliot Pro Light"/>
              </a:rPr>
              <a:t>of missed work is due to illness, not injury.</a:t>
            </a:r>
            <a:r>
              <a:rPr lang="en-US" sz="3200" baseline="30000" dirty="0">
                <a:solidFill>
                  <a:srgbClr val="464E7E"/>
                </a:solidFill>
              </a:rPr>
              <a:t> 1</a:t>
            </a:r>
            <a:r>
              <a:rPr lang="en-US" sz="3200" dirty="0">
                <a:solidFill>
                  <a:srgbClr val="464E7E"/>
                </a:solidFill>
                <a:latin typeface="+mj-lt"/>
                <a:cs typeface="FS Elliot Pro Light"/>
              </a:rPr>
              <a:t> </a:t>
            </a:r>
          </a:p>
        </p:txBody>
      </p:sp>
      <p:sp>
        <p:nvSpPr>
          <p:cNvPr id="4" name="Rectangle 3">
            <a:extLst>
              <a:ext uri="{FF2B5EF4-FFF2-40B4-BE49-F238E27FC236}">
                <a16:creationId xmlns:a16="http://schemas.microsoft.com/office/drawing/2014/main" id="{606F31A7-6378-4958-ACE8-FD9FBE768F44}"/>
              </a:ext>
            </a:extLst>
          </p:cNvPr>
          <p:cNvSpPr/>
          <p:nvPr/>
        </p:nvSpPr>
        <p:spPr>
          <a:xfrm>
            <a:off x="190500" y="4783358"/>
            <a:ext cx="266700" cy="138499"/>
          </a:xfrm>
          <a:prstGeom prst="rect">
            <a:avLst/>
          </a:prstGeom>
        </p:spPr>
        <p:txBody>
          <a:bodyPr wrap="square" lIns="0" tIns="0" rIns="0" bIns="0" anchor="b">
            <a:spAutoFit/>
          </a:bodyPr>
          <a:lstStyle/>
          <a:p>
            <a:fld id="{24A3779F-EE82-4A77-A23F-BB4B1771FC31}" type="slidenum">
              <a:rPr lang="en-US" sz="900" smtClean="0">
                <a:solidFill>
                  <a:schemeClr val="bg1"/>
                </a:solidFill>
              </a:rPr>
              <a:t>3</a:t>
            </a:fld>
            <a:endParaRPr lang="en-US" dirty="0">
              <a:solidFill>
                <a:schemeClr val="bg1"/>
              </a:solidFill>
            </a:endParaRPr>
          </a:p>
        </p:txBody>
      </p:sp>
      <p:sp>
        <p:nvSpPr>
          <p:cNvPr id="10" name="Footer Placeholder 3">
            <a:extLst>
              <a:ext uri="{FF2B5EF4-FFF2-40B4-BE49-F238E27FC236}">
                <a16:creationId xmlns:a16="http://schemas.microsoft.com/office/drawing/2014/main" id="{AB66DFBD-91B9-4D6A-9EB9-898DC8A3D548}"/>
              </a:ext>
            </a:extLst>
          </p:cNvPr>
          <p:cNvSpPr txBox="1">
            <a:spLocks/>
          </p:cNvSpPr>
          <p:nvPr/>
        </p:nvSpPr>
        <p:spPr>
          <a:xfrm>
            <a:off x="457199" y="4664057"/>
            <a:ext cx="7692501" cy="27463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aseline="30000" dirty="0">
                <a:solidFill>
                  <a:srgbClr val="464E7E"/>
                </a:solidFill>
              </a:rPr>
              <a:t>1</a:t>
            </a:r>
            <a:r>
              <a:rPr lang="en-US" sz="1000" dirty="0">
                <a:solidFill>
                  <a:srgbClr val="464E7E"/>
                </a:solidFill>
              </a:rPr>
              <a:t> Calculated with data from the “</a:t>
            </a:r>
            <a:r>
              <a:rPr lang="en-US" sz="1000" dirty="0">
                <a:solidFill>
                  <a:srgbClr val="464E7E"/>
                </a:solidFill>
                <a:hlinkClick r:id="rId2">
                  <a:extLst>
                    <a:ext uri="{A12FA001-AC4F-418D-AE19-62706E023703}">
                      <ahyp:hlinkClr xmlns:ahyp="http://schemas.microsoft.com/office/drawing/2018/hyperlinkcolor" val="tx"/>
                    </a:ext>
                  </a:extLst>
                </a:hlinkClick>
              </a:rPr>
              <a:t>Annual Statistical Report</a:t>
            </a:r>
            <a:r>
              <a:rPr lang="en-US" sz="1000" dirty="0">
                <a:solidFill>
                  <a:srgbClr val="464E7E"/>
                </a:solidFill>
              </a:rPr>
              <a:t> on the Social Security Disability Insurance Program, 2017.” U.S. Social Security Administration, Office of Retirement and Disability Policy, Office of Research, Evaluation, and Statistics, October 2018.</a:t>
            </a:r>
          </a:p>
          <a:p>
            <a:endParaRPr lang="en-US" dirty="0">
              <a:solidFill>
                <a:srgbClr val="464E7E"/>
              </a:solidFill>
            </a:endParaRPr>
          </a:p>
        </p:txBody>
      </p:sp>
    </p:spTree>
    <p:extLst>
      <p:ext uri="{BB962C8B-B14F-4D97-AF65-F5344CB8AC3E}">
        <p14:creationId xmlns:p14="http://schemas.microsoft.com/office/powerpoint/2010/main" val="341190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9B33-3A31-4A83-B61D-16C4AEA8BA7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Help them understand the value of their income</a:t>
            </a:r>
          </a:p>
        </p:txBody>
      </p:sp>
      <p:sp>
        <p:nvSpPr>
          <p:cNvPr id="3" name="Slide Number Placeholder 2">
            <a:extLst>
              <a:ext uri="{FF2B5EF4-FFF2-40B4-BE49-F238E27FC236}">
                <a16:creationId xmlns:a16="http://schemas.microsoft.com/office/drawing/2014/main" id="{B23A8614-097E-49EA-B491-F84D2CEE6B2D}"/>
              </a:ext>
            </a:extLst>
          </p:cNvPr>
          <p:cNvSpPr>
            <a:spLocks noGrp="1"/>
          </p:cNvSpPr>
          <p:nvPr>
            <p:ph type="sldNum" sz="quarter" idx="10"/>
          </p:nvPr>
        </p:nvSpPr>
        <p:spPr/>
        <p:txBody>
          <a:bodyPr/>
          <a:lstStyle/>
          <a:p>
            <a:fld id="{FE894C8D-A86E-C448-9CBF-AD01FEF18A38}" type="slidenum">
              <a:rPr lang="en-US" smtClean="0"/>
              <a:pPr/>
              <a:t>4</a:t>
            </a:fld>
            <a:endParaRPr lang="en-US" dirty="0"/>
          </a:p>
        </p:txBody>
      </p:sp>
      <p:sp>
        <p:nvSpPr>
          <p:cNvPr id="4" name="Footer Placeholder 3">
            <a:extLst>
              <a:ext uri="{FF2B5EF4-FFF2-40B4-BE49-F238E27FC236}">
                <a16:creationId xmlns:a16="http://schemas.microsoft.com/office/drawing/2014/main" id="{2EA811F4-D9BE-4512-8CF6-17256A7D2DB4}"/>
              </a:ext>
            </a:extLst>
          </p:cNvPr>
          <p:cNvSpPr>
            <a:spLocks noGrp="1"/>
          </p:cNvSpPr>
          <p:nvPr>
            <p:ph type="ftr" sz="quarter" idx="11"/>
          </p:nvPr>
        </p:nvSpPr>
        <p:spPr>
          <a:xfrm>
            <a:off x="457199" y="4664058"/>
            <a:ext cx="7106575" cy="274636"/>
          </a:xfrm>
        </p:spPr>
        <p:txBody>
          <a:bodyPr/>
          <a:lstStyle/>
          <a:p>
            <a:pPr lvl="0" fontAlgn="base">
              <a:spcBef>
                <a:spcPct val="0"/>
              </a:spcBef>
              <a:spcAft>
                <a:spcPct val="0"/>
              </a:spcAft>
            </a:pPr>
            <a:r>
              <a:rPr lang="en-US" altLang="en-US" sz="1000" dirty="0">
                <a:latin typeface="Arial" panose="020B0604020202020204" pitchFamily="34" charset="0"/>
                <a:cs typeface="Arial" panose="020B0604020202020204" pitchFamily="34" charset="0"/>
              </a:rPr>
              <a:t>For financial professional use only. Not for use with consumers or the public.</a:t>
            </a:r>
            <a:endParaRPr lang="en-US" dirty="0"/>
          </a:p>
        </p:txBody>
      </p:sp>
      <p:sp>
        <p:nvSpPr>
          <p:cNvPr id="20" name="TextBox 19">
            <a:extLst>
              <a:ext uri="{FF2B5EF4-FFF2-40B4-BE49-F238E27FC236}">
                <a16:creationId xmlns:a16="http://schemas.microsoft.com/office/drawing/2014/main" id="{D4DC5590-4BD1-4E24-89A1-8A41F8B4C5E5}"/>
              </a:ext>
            </a:extLst>
          </p:cNvPr>
          <p:cNvSpPr txBox="1"/>
          <p:nvPr/>
        </p:nvSpPr>
        <p:spPr>
          <a:xfrm>
            <a:off x="2250940" y="3303758"/>
            <a:ext cx="4642120" cy="399711"/>
          </a:xfrm>
          <a:prstGeom prst="rect">
            <a:avLst/>
          </a:prstGeom>
        </p:spPr>
        <p:txBody>
          <a:bodyPr vert="horz" wrap="square" lIns="91440" tIns="45720" rIns="91440" bIns="45720" rtlCol="0">
            <a:no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It provides for the big and little things in life.</a:t>
            </a:r>
          </a:p>
        </p:txBody>
      </p:sp>
      <p:grpSp>
        <p:nvGrpSpPr>
          <p:cNvPr id="18" name="Group 17">
            <a:extLst>
              <a:ext uri="{FF2B5EF4-FFF2-40B4-BE49-F238E27FC236}">
                <a16:creationId xmlns:a16="http://schemas.microsoft.com/office/drawing/2014/main" id="{9E6BF18C-430C-471A-854A-C9BCCFE39746}"/>
              </a:ext>
            </a:extLst>
          </p:cNvPr>
          <p:cNvGrpSpPr>
            <a:grpSpLocks noChangeAspect="1"/>
          </p:cNvGrpSpPr>
          <p:nvPr/>
        </p:nvGrpSpPr>
        <p:grpSpPr>
          <a:xfrm>
            <a:off x="6732736" y="1707124"/>
            <a:ext cx="914400" cy="914400"/>
            <a:chOff x="5501108" y="1995417"/>
            <a:chExt cx="595160" cy="595160"/>
          </a:xfrm>
        </p:grpSpPr>
        <p:sp>
          <p:nvSpPr>
            <p:cNvPr id="19" name="Oval 18">
              <a:extLst>
                <a:ext uri="{FF2B5EF4-FFF2-40B4-BE49-F238E27FC236}">
                  <a16:creationId xmlns:a16="http://schemas.microsoft.com/office/drawing/2014/main" id="{55C52F1E-6835-468C-B236-03610983C4F0}"/>
                </a:ext>
              </a:extLst>
            </p:cNvPr>
            <p:cNvSpPr/>
            <p:nvPr/>
          </p:nvSpPr>
          <p:spPr>
            <a:xfrm>
              <a:off x="5501108"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Graphic 29">
              <a:extLst>
                <a:ext uri="{FF2B5EF4-FFF2-40B4-BE49-F238E27FC236}">
                  <a16:creationId xmlns:a16="http://schemas.microsoft.com/office/drawing/2014/main" id="{0FD7E2E5-101D-4F26-9EBF-03BCB1800A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09629" y="2146312"/>
              <a:ext cx="178118" cy="293370"/>
            </a:xfrm>
            <a:prstGeom prst="rect">
              <a:avLst/>
            </a:prstGeom>
          </p:spPr>
        </p:pic>
      </p:grpSp>
      <p:grpSp>
        <p:nvGrpSpPr>
          <p:cNvPr id="31" name="Group 30">
            <a:extLst>
              <a:ext uri="{FF2B5EF4-FFF2-40B4-BE49-F238E27FC236}">
                <a16:creationId xmlns:a16="http://schemas.microsoft.com/office/drawing/2014/main" id="{C15A318D-300B-43CA-A34C-CF985FFDF6A9}"/>
              </a:ext>
            </a:extLst>
          </p:cNvPr>
          <p:cNvGrpSpPr>
            <a:grpSpLocks noChangeAspect="1"/>
          </p:cNvGrpSpPr>
          <p:nvPr/>
        </p:nvGrpSpPr>
        <p:grpSpPr>
          <a:xfrm>
            <a:off x="3496006" y="1707125"/>
            <a:ext cx="914400" cy="914400"/>
            <a:chOff x="1872482" y="1995417"/>
            <a:chExt cx="595160" cy="595160"/>
          </a:xfrm>
        </p:grpSpPr>
        <p:sp>
          <p:nvSpPr>
            <p:cNvPr id="32" name="Oval 31">
              <a:extLst>
                <a:ext uri="{FF2B5EF4-FFF2-40B4-BE49-F238E27FC236}">
                  <a16:creationId xmlns:a16="http://schemas.microsoft.com/office/drawing/2014/main" id="{959C082A-5425-4141-BDFA-20B17512C6B9}"/>
                </a:ext>
              </a:extLst>
            </p:cNvPr>
            <p:cNvSpPr/>
            <p:nvPr/>
          </p:nvSpPr>
          <p:spPr>
            <a:xfrm>
              <a:off x="1872482" y="1995417"/>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Graphic 32">
              <a:extLst>
                <a:ext uri="{FF2B5EF4-FFF2-40B4-BE49-F238E27FC236}">
                  <a16:creationId xmlns:a16="http://schemas.microsoft.com/office/drawing/2014/main" id="{FC788F0D-8DF9-4896-8FDA-5CAC756606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304" y="2186727"/>
              <a:ext cx="275516" cy="212541"/>
            </a:xfrm>
            <a:prstGeom prst="rect">
              <a:avLst/>
            </a:prstGeom>
          </p:spPr>
        </p:pic>
      </p:grpSp>
      <p:grpSp>
        <p:nvGrpSpPr>
          <p:cNvPr id="34" name="Group 33">
            <a:extLst>
              <a:ext uri="{FF2B5EF4-FFF2-40B4-BE49-F238E27FC236}">
                <a16:creationId xmlns:a16="http://schemas.microsoft.com/office/drawing/2014/main" id="{3CC749DA-A002-4B50-81F7-C57D2D2AF566}"/>
              </a:ext>
            </a:extLst>
          </p:cNvPr>
          <p:cNvGrpSpPr>
            <a:grpSpLocks noChangeAspect="1"/>
          </p:cNvGrpSpPr>
          <p:nvPr/>
        </p:nvGrpSpPr>
        <p:grpSpPr>
          <a:xfrm>
            <a:off x="1839460" y="1707124"/>
            <a:ext cx="914400" cy="914400"/>
            <a:chOff x="662940" y="2904929"/>
            <a:chExt cx="595160" cy="595160"/>
          </a:xfrm>
        </p:grpSpPr>
        <p:sp>
          <p:nvSpPr>
            <p:cNvPr id="35" name="Oval 34">
              <a:extLst>
                <a:ext uri="{FF2B5EF4-FFF2-40B4-BE49-F238E27FC236}">
                  <a16:creationId xmlns:a16="http://schemas.microsoft.com/office/drawing/2014/main" id="{0DFEF752-98C6-48DE-BEC4-84264F507286}"/>
                </a:ext>
              </a:extLst>
            </p:cNvPr>
            <p:cNvSpPr/>
            <p:nvPr/>
          </p:nvSpPr>
          <p:spPr>
            <a:xfrm rot="5400000">
              <a:off x="662940" y="2904929"/>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159D20B9-0EF9-433A-B02B-FDA570087F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975" y="3082192"/>
              <a:ext cx="277091" cy="225136"/>
            </a:xfrm>
            <a:prstGeom prst="rect">
              <a:avLst/>
            </a:prstGeom>
          </p:spPr>
        </p:pic>
      </p:grpSp>
      <p:grpSp>
        <p:nvGrpSpPr>
          <p:cNvPr id="37" name="Group 36">
            <a:extLst>
              <a:ext uri="{FF2B5EF4-FFF2-40B4-BE49-F238E27FC236}">
                <a16:creationId xmlns:a16="http://schemas.microsoft.com/office/drawing/2014/main" id="{B61BA790-2AFA-4C81-890F-F3A2AC706F6D}"/>
              </a:ext>
            </a:extLst>
          </p:cNvPr>
          <p:cNvGrpSpPr>
            <a:grpSpLocks noChangeAspect="1"/>
          </p:cNvGrpSpPr>
          <p:nvPr/>
        </p:nvGrpSpPr>
        <p:grpSpPr>
          <a:xfrm>
            <a:off x="5152553" y="1707124"/>
            <a:ext cx="914400" cy="914400"/>
            <a:chOff x="3086829" y="2908319"/>
            <a:chExt cx="595160" cy="595160"/>
          </a:xfrm>
        </p:grpSpPr>
        <p:sp>
          <p:nvSpPr>
            <p:cNvPr id="38" name="Oval 37">
              <a:extLst>
                <a:ext uri="{FF2B5EF4-FFF2-40B4-BE49-F238E27FC236}">
                  <a16:creationId xmlns:a16="http://schemas.microsoft.com/office/drawing/2014/main" id="{EB04ED65-A681-41AE-BA78-F9F4BAA486D8}"/>
                </a:ext>
              </a:extLst>
            </p:cNvPr>
            <p:cNvSpPr/>
            <p:nvPr/>
          </p:nvSpPr>
          <p:spPr>
            <a:xfrm rot="10800000">
              <a:off x="3086829" y="2908319"/>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 name="Graphic 38">
              <a:extLst>
                <a:ext uri="{FF2B5EF4-FFF2-40B4-BE49-F238E27FC236}">
                  <a16:creationId xmlns:a16="http://schemas.microsoft.com/office/drawing/2014/main" id="{4ABC0AC5-1D15-430F-8FC2-0CE3F0AA05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46296" y="3086837"/>
              <a:ext cx="276225" cy="238125"/>
            </a:xfrm>
            <a:prstGeom prst="rect">
              <a:avLst/>
            </a:prstGeom>
          </p:spPr>
        </p:pic>
      </p:grpSp>
    </p:spTree>
    <p:extLst>
      <p:ext uri="{BB962C8B-B14F-4D97-AF65-F5344CB8AC3E}">
        <p14:creationId xmlns:p14="http://schemas.microsoft.com/office/powerpoint/2010/main" val="150262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mage3.jpg">
            <a:extLst>
              <a:ext uri="{FF2B5EF4-FFF2-40B4-BE49-F238E27FC236}">
                <a16:creationId xmlns:a16="http://schemas.microsoft.com/office/drawing/2014/main" id="{773CC352-F31D-4FED-B79D-1DD235121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21" y="810014"/>
            <a:ext cx="4473158" cy="392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59D048D-CBB6-47DA-9095-39D68DD8E520}"/>
              </a:ext>
            </a:extLst>
          </p:cNvPr>
          <p:cNvSpPr>
            <a:spLocks noGrp="1"/>
          </p:cNvSpPr>
          <p:nvPr>
            <p:ph type="title"/>
          </p:nvPr>
        </p:nvSpPr>
        <p:spPr>
          <a:xfrm>
            <a:off x="457200" y="400051"/>
            <a:ext cx="7301883" cy="533400"/>
          </a:xfrm>
        </p:spPr>
        <p:txBody>
          <a:bodyPr/>
          <a:lstStyle/>
          <a:p>
            <a:r>
              <a:rPr lang="en-US" dirty="0">
                <a:latin typeface="Arial" panose="020B0604020202020204" pitchFamily="34" charset="0"/>
                <a:cs typeface="Arial" panose="020B0604020202020204" pitchFamily="34" charset="0"/>
              </a:rPr>
              <a:t>Financial security starts with protecting their income</a:t>
            </a:r>
          </a:p>
        </p:txBody>
      </p:sp>
      <p:sp>
        <p:nvSpPr>
          <p:cNvPr id="3" name="Slide Number Placeholder 2">
            <a:extLst>
              <a:ext uri="{FF2B5EF4-FFF2-40B4-BE49-F238E27FC236}">
                <a16:creationId xmlns:a16="http://schemas.microsoft.com/office/drawing/2014/main" id="{9F758C41-3BD0-4D2F-94F7-4B3C59A17CE1}"/>
              </a:ext>
            </a:extLst>
          </p:cNvPr>
          <p:cNvSpPr>
            <a:spLocks noGrp="1"/>
          </p:cNvSpPr>
          <p:nvPr>
            <p:ph type="sldNum" sz="quarter" idx="10"/>
          </p:nvPr>
        </p:nvSpPr>
        <p:spPr/>
        <p:txBody>
          <a:bodyPr/>
          <a:lstStyle/>
          <a:p>
            <a:fld id="{FE894C8D-A86E-C448-9CBF-AD01FEF18A38}" type="slidenum">
              <a:rPr lang="en-US" smtClean="0"/>
              <a:pPr/>
              <a:t>5</a:t>
            </a:fld>
            <a:endParaRPr lang="en-US" dirty="0"/>
          </a:p>
        </p:txBody>
      </p:sp>
      <p:sp>
        <p:nvSpPr>
          <p:cNvPr id="4" name="Footer Placeholder 3">
            <a:extLst>
              <a:ext uri="{FF2B5EF4-FFF2-40B4-BE49-F238E27FC236}">
                <a16:creationId xmlns:a16="http://schemas.microsoft.com/office/drawing/2014/main" id="{6FC9EBE8-F22A-4A29-B8FC-7752BB59007A}"/>
              </a:ext>
            </a:extLst>
          </p:cNvPr>
          <p:cNvSpPr>
            <a:spLocks noGrp="1"/>
          </p:cNvSpPr>
          <p:nvPr>
            <p:ph type="ftr" sz="quarter" idx="11"/>
          </p:nvPr>
        </p:nvSpPr>
        <p:spPr>
          <a:xfrm>
            <a:off x="457199" y="4664058"/>
            <a:ext cx="5961355" cy="274636"/>
          </a:xfrm>
        </p:spPr>
        <p:txBody>
          <a:bodyPr/>
          <a:lstStyle/>
          <a:p>
            <a:pPr lvl="0" fontAlgn="base">
              <a:spcBef>
                <a:spcPct val="0"/>
              </a:spcBef>
              <a:spcAft>
                <a:spcPct val="0"/>
              </a:spcAft>
            </a:pPr>
            <a:r>
              <a:rPr lang="en-US" altLang="en-US" sz="1000" dirty="0">
                <a:latin typeface="Arial" panose="020B0604020202020204" pitchFamily="34" charset="0"/>
                <a:cs typeface="Arial" panose="020B0604020202020204" pitchFamily="34" charset="0"/>
              </a:rPr>
              <a:t>For financial professional use only. Not for use with consumers or the public.</a:t>
            </a:r>
            <a:endParaRPr lang="en-US" dirty="0"/>
          </a:p>
        </p:txBody>
      </p:sp>
    </p:spTree>
    <p:extLst>
      <p:ext uri="{BB962C8B-B14F-4D97-AF65-F5344CB8AC3E}">
        <p14:creationId xmlns:p14="http://schemas.microsoft.com/office/powerpoint/2010/main" val="106872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40B9CF-4413-4B30-BD2F-CFB68D5B037F}"/>
              </a:ext>
            </a:extLst>
          </p:cNvPr>
          <p:cNvPicPr>
            <a:picLocks noChangeAspect="1"/>
          </p:cNvPicPr>
          <p:nvPr/>
        </p:nvPicPr>
        <p:blipFill rotWithShape="1">
          <a:blip r:embed="rId3"/>
          <a:srcRect r="5949" b="20645"/>
          <a:stretch/>
        </p:blipFill>
        <p:spPr>
          <a:xfrm>
            <a:off x="1" y="0"/>
            <a:ext cx="9144000" cy="5143500"/>
          </a:xfrm>
          <a:prstGeom prst="rect">
            <a:avLst/>
          </a:prstGeom>
        </p:spPr>
      </p:pic>
      <p:sp>
        <p:nvSpPr>
          <p:cNvPr id="3" name="Oval 2"/>
          <p:cNvSpPr/>
          <p:nvPr/>
        </p:nvSpPr>
        <p:spPr>
          <a:xfrm>
            <a:off x="-571500" y="319851"/>
            <a:ext cx="4533900" cy="4533900"/>
          </a:xfrm>
          <a:prstGeom prst="ellipse">
            <a:avLst/>
          </a:prstGeom>
          <a:solidFill>
            <a:srgbClr val="0091D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457200" y="1488935"/>
            <a:ext cx="2701925" cy="2195732"/>
          </a:xfrm>
          <a:prstGeom prst="rect">
            <a:avLst/>
          </a:prstGeom>
        </p:spPr>
        <p:txBody>
          <a:bodyPr>
            <a:normAutofit fontScale="90000"/>
          </a:bodyPr>
          <a:lstStyle/>
          <a:p>
            <a:pPr algn="l">
              <a:lnSpc>
                <a:spcPct val="90000"/>
              </a:lnSpc>
            </a:pPr>
            <a:r>
              <a:rPr lang="en-US" sz="4400" dirty="0">
                <a:solidFill>
                  <a:srgbClr val="FFFFFF"/>
                </a:solidFill>
                <a:latin typeface="Arial" panose="020B0604020202020204" pitchFamily="34" charset="0"/>
                <a:cs typeface="Arial" panose="020B0604020202020204" pitchFamily="34" charset="0"/>
              </a:rPr>
              <a:t>They need your help getting started</a:t>
            </a:r>
          </a:p>
        </p:txBody>
      </p:sp>
    </p:spTree>
    <p:extLst>
      <p:ext uri="{BB962C8B-B14F-4D97-AF65-F5344CB8AC3E}">
        <p14:creationId xmlns:p14="http://schemas.microsoft.com/office/powerpoint/2010/main" val="3043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AB64D-CD30-4588-A5A8-3E51BC3139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Make it relatable with a checklist</a:t>
            </a:r>
          </a:p>
        </p:txBody>
      </p:sp>
      <p:sp>
        <p:nvSpPr>
          <p:cNvPr id="3" name="Slide Number Placeholder 2">
            <a:extLst>
              <a:ext uri="{FF2B5EF4-FFF2-40B4-BE49-F238E27FC236}">
                <a16:creationId xmlns:a16="http://schemas.microsoft.com/office/drawing/2014/main" id="{855DB960-7AC9-4825-84FC-A85AA3903332}"/>
              </a:ext>
            </a:extLst>
          </p:cNvPr>
          <p:cNvSpPr>
            <a:spLocks noGrp="1"/>
          </p:cNvSpPr>
          <p:nvPr>
            <p:ph type="sldNum" sz="quarter" idx="10"/>
          </p:nvPr>
        </p:nvSpPr>
        <p:spPr/>
        <p:txBody>
          <a:bodyPr/>
          <a:lstStyle/>
          <a:p>
            <a:fld id="{FE894C8D-A86E-C448-9CBF-AD01FEF18A38}" type="slidenum">
              <a:rPr lang="en-US" smtClean="0"/>
              <a:pPr/>
              <a:t>7</a:t>
            </a:fld>
            <a:endParaRPr lang="en-US" dirty="0"/>
          </a:p>
        </p:txBody>
      </p:sp>
      <p:sp>
        <p:nvSpPr>
          <p:cNvPr id="4" name="Footer Placeholder 3">
            <a:extLst>
              <a:ext uri="{FF2B5EF4-FFF2-40B4-BE49-F238E27FC236}">
                <a16:creationId xmlns:a16="http://schemas.microsoft.com/office/drawing/2014/main" id="{0D1C1BAE-0FAC-4A80-8C0B-BE4E588C06E3}"/>
              </a:ext>
            </a:extLst>
          </p:cNvPr>
          <p:cNvSpPr>
            <a:spLocks noGrp="1"/>
          </p:cNvSpPr>
          <p:nvPr>
            <p:ph type="ftr" sz="quarter" idx="11"/>
          </p:nvPr>
        </p:nvSpPr>
        <p:spPr>
          <a:xfrm>
            <a:off x="457200" y="4664057"/>
            <a:ext cx="5880970" cy="274637"/>
          </a:xfrm>
        </p:spPr>
        <p:txBody>
          <a:bodyPr/>
          <a:lstStyle/>
          <a:p>
            <a:pPr lvl="0" fontAlgn="base">
              <a:spcBef>
                <a:spcPct val="0"/>
              </a:spcBef>
              <a:spcAft>
                <a:spcPct val="0"/>
              </a:spcAft>
            </a:pPr>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dirty="0"/>
          </a:p>
        </p:txBody>
      </p:sp>
      <p:grpSp>
        <p:nvGrpSpPr>
          <p:cNvPr id="5" name="Group 4">
            <a:extLst>
              <a:ext uri="{FF2B5EF4-FFF2-40B4-BE49-F238E27FC236}">
                <a16:creationId xmlns:a16="http://schemas.microsoft.com/office/drawing/2014/main" id="{44690F64-9E66-439E-9003-73BB93B86D25}"/>
              </a:ext>
            </a:extLst>
          </p:cNvPr>
          <p:cNvGrpSpPr>
            <a:grpSpLocks noChangeAspect="1"/>
          </p:cNvGrpSpPr>
          <p:nvPr/>
        </p:nvGrpSpPr>
        <p:grpSpPr>
          <a:xfrm>
            <a:off x="1634645" y="1504709"/>
            <a:ext cx="502920" cy="502920"/>
            <a:chOff x="4291566" y="1098392"/>
            <a:chExt cx="595160" cy="595160"/>
          </a:xfrm>
        </p:grpSpPr>
        <p:sp>
          <p:nvSpPr>
            <p:cNvPr id="6" name="Oval 5">
              <a:extLst>
                <a:ext uri="{FF2B5EF4-FFF2-40B4-BE49-F238E27FC236}">
                  <a16:creationId xmlns:a16="http://schemas.microsoft.com/office/drawing/2014/main" id="{E6293980-87BA-4159-B5ED-EA8DD5D93477}"/>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B3C32E34-9921-4AD2-8F95-BF73FA92F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8" name="Group 7">
            <a:extLst>
              <a:ext uri="{FF2B5EF4-FFF2-40B4-BE49-F238E27FC236}">
                <a16:creationId xmlns:a16="http://schemas.microsoft.com/office/drawing/2014/main" id="{E2C58A74-7A4E-4702-A2FE-ACD7ADC59972}"/>
              </a:ext>
            </a:extLst>
          </p:cNvPr>
          <p:cNvGrpSpPr/>
          <p:nvPr/>
        </p:nvGrpSpPr>
        <p:grpSpPr>
          <a:xfrm>
            <a:off x="1634645" y="3558191"/>
            <a:ext cx="502920" cy="502920"/>
            <a:chOff x="4291566" y="1098392"/>
            <a:chExt cx="595160" cy="595160"/>
          </a:xfrm>
        </p:grpSpPr>
        <p:sp>
          <p:nvSpPr>
            <p:cNvPr id="9" name="Oval 8">
              <a:extLst>
                <a:ext uri="{FF2B5EF4-FFF2-40B4-BE49-F238E27FC236}">
                  <a16:creationId xmlns:a16="http://schemas.microsoft.com/office/drawing/2014/main" id="{023FF0C0-5AFC-4690-B937-4E4E64DF4BFB}"/>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6B0F655-1177-42D6-809E-FE8B751F46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11" name="Group 10">
            <a:extLst>
              <a:ext uri="{FF2B5EF4-FFF2-40B4-BE49-F238E27FC236}">
                <a16:creationId xmlns:a16="http://schemas.microsoft.com/office/drawing/2014/main" id="{5A256945-F040-4172-AE45-B53752609DA8}"/>
              </a:ext>
            </a:extLst>
          </p:cNvPr>
          <p:cNvGrpSpPr/>
          <p:nvPr/>
        </p:nvGrpSpPr>
        <p:grpSpPr>
          <a:xfrm>
            <a:off x="4717793" y="2519144"/>
            <a:ext cx="502920" cy="502920"/>
            <a:chOff x="4291566" y="1098392"/>
            <a:chExt cx="595160" cy="595160"/>
          </a:xfrm>
        </p:grpSpPr>
        <p:sp>
          <p:nvSpPr>
            <p:cNvPr id="12" name="Oval 11">
              <a:extLst>
                <a:ext uri="{FF2B5EF4-FFF2-40B4-BE49-F238E27FC236}">
                  <a16:creationId xmlns:a16="http://schemas.microsoft.com/office/drawing/2014/main" id="{659D0707-4005-4039-A1BE-42F815C759FF}"/>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B123306B-8D59-4092-A1EE-D3BE8EDC5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14" name="Group 13">
            <a:extLst>
              <a:ext uri="{FF2B5EF4-FFF2-40B4-BE49-F238E27FC236}">
                <a16:creationId xmlns:a16="http://schemas.microsoft.com/office/drawing/2014/main" id="{54990E90-64A6-416F-B736-66F63E0DDAB2}"/>
              </a:ext>
            </a:extLst>
          </p:cNvPr>
          <p:cNvGrpSpPr/>
          <p:nvPr/>
        </p:nvGrpSpPr>
        <p:grpSpPr>
          <a:xfrm>
            <a:off x="4717793" y="1692083"/>
            <a:ext cx="502920" cy="502920"/>
            <a:chOff x="4291566" y="1098392"/>
            <a:chExt cx="595160" cy="595160"/>
          </a:xfrm>
        </p:grpSpPr>
        <p:sp>
          <p:nvSpPr>
            <p:cNvPr id="15" name="Oval 14">
              <a:extLst>
                <a:ext uri="{FF2B5EF4-FFF2-40B4-BE49-F238E27FC236}">
                  <a16:creationId xmlns:a16="http://schemas.microsoft.com/office/drawing/2014/main" id="{44DEC141-3844-4C44-8F65-6711CA686FF9}"/>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59620BCE-7C49-407F-A09C-814276862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17" name="Group 16">
            <a:extLst>
              <a:ext uri="{FF2B5EF4-FFF2-40B4-BE49-F238E27FC236}">
                <a16:creationId xmlns:a16="http://schemas.microsoft.com/office/drawing/2014/main" id="{A95C8745-BD77-434B-9548-BD46BD443C1F}"/>
              </a:ext>
            </a:extLst>
          </p:cNvPr>
          <p:cNvGrpSpPr/>
          <p:nvPr/>
        </p:nvGrpSpPr>
        <p:grpSpPr>
          <a:xfrm>
            <a:off x="1634645" y="2879558"/>
            <a:ext cx="502920" cy="502920"/>
            <a:chOff x="4291566" y="1098392"/>
            <a:chExt cx="595160" cy="595160"/>
          </a:xfrm>
        </p:grpSpPr>
        <p:sp>
          <p:nvSpPr>
            <p:cNvPr id="18" name="Oval 17">
              <a:extLst>
                <a:ext uri="{FF2B5EF4-FFF2-40B4-BE49-F238E27FC236}">
                  <a16:creationId xmlns:a16="http://schemas.microsoft.com/office/drawing/2014/main" id="{D5132D6D-F01A-46CD-8CF3-D91894B42A0F}"/>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5533D69C-5EC3-493D-A144-581C0ADC60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20" name="Group 19">
            <a:extLst>
              <a:ext uri="{FF2B5EF4-FFF2-40B4-BE49-F238E27FC236}">
                <a16:creationId xmlns:a16="http://schemas.microsoft.com/office/drawing/2014/main" id="{009A2DBB-EF5A-49E2-A0DB-C8B032A3841E}"/>
              </a:ext>
            </a:extLst>
          </p:cNvPr>
          <p:cNvGrpSpPr>
            <a:grpSpLocks noChangeAspect="1"/>
          </p:cNvGrpSpPr>
          <p:nvPr/>
        </p:nvGrpSpPr>
        <p:grpSpPr>
          <a:xfrm>
            <a:off x="1634645" y="2188260"/>
            <a:ext cx="502920" cy="502920"/>
            <a:chOff x="4291566" y="1098392"/>
            <a:chExt cx="595160" cy="595160"/>
          </a:xfrm>
        </p:grpSpPr>
        <p:sp>
          <p:nvSpPr>
            <p:cNvPr id="21" name="Oval 20">
              <a:extLst>
                <a:ext uri="{FF2B5EF4-FFF2-40B4-BE49-F238E27FC236}">
                  <a16:creationId xmlns:a16="http://schemas.microsoft.com/office/drawing/2014/main" id="{4F710768-5EA5-4977-B992-7AB31B71B418}"/>
                </a:ext>
              </a:extLst>
            </p:cNvPr>
            <p:cNvSpPr/>
            <p:nvPr/>
          </p:nvSpPr>
          <p:spPr>
            <a:xfrm>
              <a:off x="4291566"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C70889DA-FB4B-4CD1-8187-9FCF02022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grpSp>
        <p:nvGrpSpPr>
          <p:cNvPr id="23" name="Group 22">
            <a:extLst>
              <a:ext uri="{FF2B5EF4-FFF2-40B4-BE49-F238E27FC236}">
                <a16:creationId xmlns:a16="http://schemas.microsoft.com/office/drawing/2014/main" id="{5838B2DF-DB3E-4B48-BFBF-062A584ABEAF}"/>
              </a:ext>
            </a:extLst>
          </p:cNvPr>
          <p:cNvGrpSpPr/>
          <p:nvPr/>
        </p:nvGrpSpPr>
        <p:grpSpPr>
          <a:xfrm>
            <a:off x="4717793" y="3228155"/>
            <a:ext cx="502920" cy="502920"/>
            <a:chOff x="4291566" y="1098392"/>
            <a:chExt cx="595160" cy="595160"/>
          </a:xfrm>
        </p:grpSpPr>
        <p:sp>
          <p:nvSpPr>
            <p:cNvPr id="24" name="Oval 23">
              <a:extLst>
                <a:ext uri="{FF2B5EF4-FFF2-40B4-BE49-F238E27FC236}">
                  <a16:creationId xmlns:a16="http://schemas.microsoft.com/office/drawing/2014/main" id="{6077E99E-1D6D-4B7C-9321-0D92A8ACBC1E}"/>
                </a:ext>
              </a:extLst>
            </p:cNvPr>
            <p:cNvSpPr/>
            <p:nvPr/>
          </p:nvSpPr>
          <p:spPr>
            <a:xfrm>
              <a:off x="4291566" y="1098392"/>
              <a:ext cx="595160" cy="595160"/>
            </a:xfrm>
            <a:prstGeom prst="ellipse">
              <a:avLst/>
            </a:prstGeom>
            <a:solidFill>
              <a:srgbClr val="FF92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A930178D-73DB-4E0F-9071-A84AC9A0F4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1942" y="1270415"/>
              <a:ext cx="294409" cy="251114"/>
            </a:xfrm>
            <a:prstGeom prst="rect">
              <a:avLst/>
            </a:prstGeom>
          </p:spPr>
        </p:pic>
      </p:grpSp>
      <p:sp>
        <p:nvSpPr>
          <p:cNvPr id="26" name="Rectangle: Rounded Corners 25">
            <a:extLst>
              <a:ext uri="{FF2B5EF4-FFF2-40B4-BE49-F238E27FC236}">
                <a16:creationId xmlns:a16="http://schemas.microsoft.com/office/drawing/2014/main" id="{B59B2D3E-0917-4607-9D4E-3F62B4706F4D}"/>
              </a:ext>
            </a:extLst>
          </p:cNvPr>
          <p:cNvSpPr/>
          <p:nvPr/>
        </p:nvSpPr>
        <p:spPr>
          <a:xfrm>
            <a:off x="1229881" y="1251693"/>
            <a:ext cx="6684237" cy="3069786"/>
          </a:xfrm>
          <a:prstGeom prst="roundRect">
            <a:avLst/>
          </a:prstGeom>
          <a:noFill/>
          <a:ln w="3175" cap="rnd">
            <a:solidFill>
              <a:srgbClr val="0091DA"/>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a:extLst>
              <a:ext uri="{FF2B5EF4-FFF2-40B4-BE49-F238E27FC236}">
                <a16:creationId xmlns:a16="http://schemas.microsoft.com/office/drawing/2014/main" id="{1C4E2228-A280-4999-9A03-E9DDF649C655}"/>
              </a:ext>
            </a:extLst>
          </p:cNvPr>
          <p:cNvSpPr txBox="1"/>
          <p:nvPr/>
        </p:nvSpPr>
        <p:spPr>
          <a:xfrm>
            <a:off x="2376330" y="1488790"/>
            <a:ext cx="1603332" cy="624716"/>
          </a:xfrm>
          <a:prstGeom prst="rect">
            <a:avLst/>
          </a:prstGeom>
        </p:spPr>
        <p:txBody>
          <a:bodyPr vert="horz" wrap="square" lIns="91440" tIns="45720" rIns="91440" bIns="45720" rtlCol="0">
            <a:no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Emergency contact</a:t>
            </a:r>
          </a:p>
        </p:txBody>
      </p:sp>
      <p:sp>
        <p:nvSpPr>
          <p:cNvPr id="28" name="Rectangle 27">
            <a:extLst>
              <a:ext uri="{FF2B5EF4-FFF2-40B4-BE49-F238E27FC236}">
                <a16:creationId xmlns:a16="http://schemas.microsoft.com/office/drawing/2014/main" id="{6B3966AD-4BD3-41C2-83B0-8E3E97585475}"/>
              </a:ext>
            </a:extLst>
          </p:cNvPr>
          <p:cNvSpPr/>
          <p:nvPr/>
        </p:nvSpPr>
        <p:spPr>
          <a:xfrm>
            <a:off x="2381647" y="2272627"/>
            <a:ext cx="1979068" cy="369332"/>
          </a:xfrm>
          <a:prstGeom prst="rect">
            <a:avLst/>
          </a:prstGeom>
        </p:spPr>
        <p:txBody>
          <a:bodyPr wrap="non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Health insurance</a:t>
            </a:r>
          </a:p>
        </p:txBody>
      </p:sp>
      <p:sp>
        <p:nvSpPr>
          <p:cNvPr id="29" name="Rectangle 28">
            <a:extLst>
              <a:ext uri="{FF2B5EF4-FFF2-40B4-BE49-F238E27FC236}">
                <a16:creationId xmlns:a16="http://schemas.microsoft.com/office/drawing/2014/main" id="{45461AD8-1BA6-401E-8E3B-F9CDF9FC82D7}"/>
              </a:ext>
            </a:extLst>
          </p:cNvPr>
          <p:cNvSpPr/>
          <p:nvPr/>
        </p:nvSpPr>
        <p:spPr>
          <a:xfrm>
            <a:off x="2381647" y="2960201"/>
            <a:ext cx="1265090" cy="369332"/>
          </a:xfrm>
          <a:prstGeom prst="rect">
            <a:avLst/>
          </a:prstGeom>
        </p:spPr>
        <p:txBody>
          <a:bodyPr wrap="non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Sick leave</a:t>
            </a:r>
          </a:p>
        </p:txBody>
      </p:sp>
      <p:sp>
        <p:nvSpPr>
          <p:cNvPr id="30" name="Rectangle 29">
            <a:extLst>
              <a:ext uri="{FF2B5EF4-FFF2-40B4-BE49-F238E27FC236}">
                <a16:creationId xmlns:a16="http://schemas.microsoft.com/office/drawing/2014/main" id="{DE60031D-556C-48E1-BD01-E0E1DF8027C5}"/>
              </a:ext>
            </a:extLst>
          </p:cNvPr>
          <p:cNvSpPr/>
          <p:nvPr/>
        </p:nvSpPr>
        <p:spPr>
          <a:xfrm>
            <a:off x="2385682" y="3647775"/>
            <a:ext cx="1655581" cy="369332"/>
          </a:xfrm>
          <a:prstGeom prst="rect">
            <a:avLst/>
          </a:prstGeom>
        </p:spPr>
        <p:txBody>
          <a:bodyPr wrap="non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Life insurance</a:t>
            </a:r>
          </a:p>
        </p:txBody>
      </p:sp>
      <p:sp>
        <p:nvSpPr>
          <p:cNvPr id="31" name="Rectangle 30">
            <a:extLst>
              <a:ext uri="{FF2B5EF4-FFF2-40B4-BE49-F238E27FC236}">
                <a16:creationId xmlns:a16="http://schemas.microsoft.com/office/drawing/2014/main" id="{561E16FB-35C3-4522-8B3C-CB6275C957BC}"/>
              </a:ext>
            </a:extLst>
          </p:cNvPr>
          <p:cNvSpPr/>
          <p:nvPr/>
        </p:nvSpPr>
        <p:spPr>
          <a:xfrm>
            <a:off x="5455767" y="1759863"/>
            <a:ext cx="1250663" cy="369332"/>
          </a:xfrm>
          <a:prstGeom prst="rect">
            <a:avLst/>
          </a:prstGeom>
        </p:spPr>
        <p:txBody>
          <a:bodyPr wrap="non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Child care</a:t>
            </a:r>
          </a:p>
        </p:txBody>
      </p:sp>
      <p:sp>
        <p:nvSpPr>
          <p:cNvPr id="32" name="Rectangle 31">
            <a:extLst>
              <a:ext uri="{FF2B5EF4-FFF2-40B4-BE49-F238E27FC236}">
                <a16:creationId xmlns:a16="http://schemas.microsoft.com/office/drawing/2014/main" id="{E2734C47-E589-4ECE-9F56-93C91C80ABEF}"/>
              </a:ext>
            </a:extLst>
          </p:cNvPr>
          <p:cNvSpPr/>
          <p:nvPr/>
        </p:nvSpPr>
        <p:spPr>
          <a:xfrm>
            <a:off x="5458468" y="2439719"/>
            <a:ext cx="1923817" cy="646331"/>
          </a:xfrm>
          <a:prstGeom prst="rect">
            <a:avLst/>
          </a:prstGeom>
        </p:spPr>
        <p:txBody>
          <a:bodyPr wrap="squar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Other (pet sitter, lawncare, etc.)</a:t>
            </a:r>
          </a:p>
        </p:txBody>
      </p:sp>
      <p:sp>
        <p:nvSpPr>
          <p:cNvPr id="33" name="Rectangle 32">
            <a:extLst>
              <a:ext uri="{FF2B5EF4-FFF2-40B4-BE49-F238E27FC236}">
                <a16:creationId xmlns:a16="http://schemas.microsoft.com/office/drawing/2014/main" id="{F5FD56F2-4B45-42C1-AD24-796D154B0526}"/>
              </a:ext>
            </a:extLst>
          </p:cNvPr>
          <p:cNvSpPr/>
          <p:nvPr/>
        </p:nvSpPr>
        <p:spPr>
          <a:xfrm>
            <a:off x="5461301" y="3278443"/>
            <a:ext cx="2067874" cy="369332"/>
          </a:xfrm>
          <a:prstGeom prst="rect">
            <a:avLst/>
          </a:prstGeom>
        </p:spPr>
        <p:txBody>
          <a:bodyPr wrap="none">
            <a:spAutoFit/>
          </a:bodyPr>
          <a:lstStyle/>
          <a:p>
            <a:pPr>
              <a:lnSpc>
                <a:spcPct val="90000"/>
              </a:lnSpc>
              <a:spcBef>
                <a:spcPts val="0"/>
              </a:spcBef>
            </a:pPr>
            <a:r>
              <a:rPr lang="en-US" sz="2000" spc="-70" dirty="0">
                <a:solidFill>
                  <a:schemeClr val="accent2">
                    <a:lumMod val="50000"/>
                  </a:schemeClr>
                </a:solidFill>
                <a:latin typeface="Arial" panose="020B0604020202020204" pitchFamily="34" charset="0"/>
                <a:cs typeface="Arial" panose="020B0604020202020204" pitchFamily="34" charset="0"/>
              </a:rPr>
              <a:t>Income protection</a:t>
            </a:r>
          </a:p>
        </p:txBody>
      </p:sp>
    </p:spTree>
    <p:extLst>
      <p:ext uri="{BB962C8B-B14F-4D97-AF65-F5344CB8AC3E}">
        <p14:creationId xmlns:p14="http://schemas.microsoft.com/office/powerpoint/2010/main" val="74213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1D1B-1E63-4491-9FA5-1A568FE715B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Keep jargon to a minimum</a:t>
            </a:r>
          </a:p>
        </p:txBody>
      </p:sp>
      <p:sp>
        <p:nvSpPr>
          <p:cNvPr id="3" name="Slide Number Placeholder 2">
            <a:extLst>
              <a:ext uri="{FF2B5EF4-FFF2-40B4-BE49-F238E27FC236}">
                <a16:creationId xmlns:a16="http://schemas.microsoft.com/office/drawing/2014/main" id="{97A2A09D-313E-4D1F-A624-E7CAF71E5108}"/>
              </a:ext>
            </a:extLst>
          </p:cNvPr>
          <p:cNvSpPr>
            <a:spLocks noGrp="1"/>
          </p:cNvSpPr>
          <p:nvPr>
            <p:ph type="sldNum" sz="quarter" idx="10"/>
          </p:nvPr>
        </p:nvSpPr>
        <p:spPr/>
        <p:txBody>
          <a:bodyPr/>
          <a:lstStyle/>
          <a:p>
            <a:fld id="{FE894C8D-A86E-C448-9CBF-AD01FEF18A38}" type="slidenum">
              <a:rPr lang="en-US" smtClean="0"/>
              <a:pPr/>
              <a:t>8</a:t>
            </a:fld>
            <a:endParaRPr lang="en-US" dirty="0"/>
          </a:p>
        </p:txBody>
      </p:sp>
      <p:sp>
        <p:nvSpPr>
          <p:cNvPr id="4" name="Footer Placeholder 3">
            <a:extLst>
              <a:ext uri="{FF2B5EF4-FFF2-40B4-BE49-F238E27FC236}">
                <a16:creationId xmlns:a16="http://schemas.microsoft.com/office/drawing/2014/main" id="{7290A8E2-35DD-4E85-B81E-03A0FF01FDF2}"/>
              </a:ext>
            </a:extLst>
          </p:cNvPr>
          <p:cNvSpPr>
            <a:spLocks noGrp="1"/>
          </p:cNvSpPr>
          <p:nvPr>
            <p:ph type="ftr" sz="quarter" idx="11"/>
          </p:nvPr>
        </p:nvSpPr>
        <p:spPr>
          <a:xfrm>
            <a:off x="457199" y="4743449"/>
            <a:ext cx="7028329" cy="195245"/>
          </a:xfrm>
        </p:spPr>
        <p:txBody>
          <a:bodyPr/>
          <a:lstStyle/>
          <a:p>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sz="1000" dirty="0"/>
          </a:p>
        </p:txBody>
      </p:sp>
      <p:sp>
        <p:nvSpPr>
          <p:cNvPr id="5" name="Rectangle 4">
            <a:extLst>
              <a:ext uri="{FF2B5EF4-FFF2-40B4-BE49-F238E27FC236}">
                <a16:creationId xmlns:a16="http://schemas.microsoft.com/office/drawing/2014/main" id="{08E187D1-118E-4ACA-9C89-627608C45760}"/>
              </a:ext>
            </a:extLst>
          </p:cNvPr>
          <p:cNvSpPr/>
          <p:nvPr/>
        </p:nvSpPr>
        <p:spPr>
          <a:xfrm>
            <a:off x="457200" y="1063030"/>
            <a:ext cx="4572000" cy="2400657"/>
          </a:xfrm>
          <a:prstGeom prst="rect">
            <a:avLst/>
          </a:prstGeom>
        </p:spPr>
        <p:txBody>
          <a:bodyPr>
            <a:spAutoFit/>
          </a:bodyPr>
          <a:lstStyle/>
          <a:p>
            <a:pPr marL="342900" indent="-342900">
              <a:spcAft>
                <a:spcPts val="600"/>
              </a:spcAft>
              <a:buFont typeface="Arial" panose="020B0604020202020204" pitchFamily="34" charset="0"/>
              <a:buChar char="•"/>
            </a:pPr>
            <a:r>
              <a:rPr lang="en-US" sz="2000" dirty="0">
                <a:solidFill>
                  <a:srgbClr val="23273F"/>
                </a:solidFill>
                <a:latin typeface="Arial" panose="020B0604020202020204" pitchFamily="34" charset="0"/>
                <a:cs typeface="Arial" panose="020B0604020202020204" pitchFamily="34" charset="0"/>
              </a:rPr>
              <a:t>Assure clients the steps they’ve taken are good. </a:t>
            </a:r>
          </a:p>
          <a:p>
            <a:pPr marL="342900" indent="-342900">
              <a:spcAft>
                <a:spcPts val="600"/>
              </a:spcAft>
              <a:buFont typeface="Arial" panose="020B0604020202020204" pitchFamily="34" charset="0"/>
              <a:buChar char="•"/>
            </a:pPr>
            <a:r>
              <a:rPr lang="en-US" sz="2000" dirty="0">
                <a:solidFill>
                  <a:srgbClr val="23273F"/>
                </a:solidFill>
                <a:latin typeface="Arial" panose="020B0604020202020204" pitchFamily="34" charset="0"/>
                <a:cs typeface="Arial" panose="020B0604020202020204" pitchFamily="34" charset="0"/>
              </a:rPr>
              <a:t>Disability insurance is designed to enhance their protection plans.</a:t>
            </a:r>
          </a:p>
          <a:p>
            <a:pPr marL="342900" indent="-342900">
              <a:spcAft>
                <a:spcPts val="600"/>
              </a:spcAft>
              <a:buFont typeface="Arial" panose="020B0604020202020204" pitchFamily="34" charset="0"/>
              <a:buChar char="•"/>
            </a:pPr>
            <a:r>
              <a:rPr lang="en-US" sz="2000" dirty="0">
                <a:solidFill>
                  <a:srgbClr val="23273F"/>
                </a:solidFill>
                <a:latin typeface="Arial" panose="020B0604020202020204" pitchFamily="34" charset="0"/>
                <a:cs typeface="Arial" panose="020B0604020202020204" pitchFamily="34" charset="0"/>
              </a:rPr>
              <a:t>Flier (JJ2116) provides an alternative definition for common disability insurance terms.</a:t>
            </a:r>
          </a:p>
        </p:txBody>
      </p:sp>
      <p:pic>
        <p:nvPicPr>
          <p:cNvPr id="6" name="Picture 5">
            <a:extLst>
              <a:ext uri="{FF2B5EF4-FFF2-40B4-BE49-F238E27FC236}">
                <a16:creationId xmlns:a16="http://schemas.microsoft.com/office/drawing/2014/main" id="{E3F308B6-2D0B-4AB9-8BF5-E0B660F3372A}"/>
              </a:ext>
            </a:extLst>
          </p:cNvPr>
          <p:cNvPicPr>
            <a:picLocks noChangeAspect="1"/>
          </p:cNvPicPr>
          <p:nvPr/>
        </p:nvPicPr>
        <p:blipFill>
          <a:blip r:embed="rId2"/>
          <a:stretch>
            <a:fillRect/>
          </a:stretch>
        </p:blipFill>
        <p:spPr>
          <a:xfrm>
            <a:off x="5400583" y="270062"/>
            <a:ext cx="3468776" cy="4210049"/>
          </a:xfrm>
          <a:prstGeom prst="rect">
            <a:avLst/>
          </a:prstGeom>
          <a:ln w="6350">
            <a:solidFill>
              <a:srgbClr val="23273F"/>
            </a:solidFill>
          </a:ln>
        </p:spPr>
      </p:pic>
    </p:spTree>
    <p:extLst>
      <p:ext uri="{BB962C8B-B14F-4D97-AF65-F5344CB8AC3E}">
        <p14:creationId xmlns:p14="http://schemas.microsoft.com/office/powerpoint/2010/main" val="331470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6B0067E-757E-4D74-A5A4-28663490680A}"/>
              </a:ext>
            </a:extLst>
          </p:cNvPr>
          <p:cNvSpPr/>
          <p:nvPr/>
        </p:nvSpPr>
        <p:spPr>
          <a:xfrm>
            <a:off x="457200" y="1142087"/>
            <a:ext cx="2860674" cy="1343583"/>
          </a:xfrm>
          <a:prstGeom prst="roundRect">
            <a:avLst/>
          </a:prstGeom>
          <a:solidFill>
            <a:srgbClr val="E4EFF9"/>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1B51FC1D-C553-4184-9A7C-9227855E3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842" y="993413"/>
            <a:ext cx="4518212" cy="31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CCCC9E8-ED0E-45B6-AD76-D0200E2A0815}"/>
              </a:ext>
            </a:extLst>
          </p:cNvPr>
          <p:cNvSpPr>
            <a:spLocks noGrp="1"/>
          </p:cNvSpPr>
          <p:nvPr>
            <p:ph type="title"/>
          </p:nvPr>
        </p:nvSpPr>
        <p:spPr>
          <a:xfrm>
            <a:off x="457200" y="400051"/>
            <a:ext cx="8229600" cy="533400"/>
          </a:xfrm>
        </p:spPr>
        <p:txBody>
          <a:bodyPr/>
          <a:lstStyle/>
          <a:p>
            <a:r>
              <a:rPr lang="en-US" dirty="0">
                <a:latin typeface="Arial" panose="020B0604020202020204" pitchFamily="34" charset="0"/>
                <a:cs typeface="Arial" panose="020B0604020202020204" pitchFamily="34" charset="0"/>
              </a:rPr>
              <a:t>Show them that it’s more than just accidents</a:t>
            </a:r>
          </a:p>
        </p:txBody>
      </p:sp>
      <p:sp>
        <p:nvSpPr>
          <p:cNvPr id="3" name="Slide Number Placeholder 2">
            <a:extLst>
              <a:ext uri="{FF2B5EF4-FFF2-40B4-BE49-F238E27FC236}">
                <a16:creationId xmlns:a16="http://schemas.microsoft.com/office/drawing/2014/main" id="{DA9377FD-FE3B-4071-AB08-14CED3C12638}"/>
              </a:ext>
            </a:extLst>
          </p:cNvPr>
          <p:cNvSpPr>
            <a:spLocks noGrp="1"/>
          </p:cNvSpPr>
          <p:nvPr>
            <p:ph type="sldNum" sz="quarter" idx="10"/>
          </p:nvPr>
        </p:nvSpPr>
        <p:spPr/>
        <p:txBody>
          <a:bodyPr/>
          <a:lstStyle/>
          <a:p>
            <a:fld id="{FE894C8D-A86E-C448-9CBF-AD01FEF18A38}" type="slidenum">
              <a:rPr lang="en-US" smtClean="0"/>
              <a:pPr/>
              <a:t>9</a:t>
            </a:fld>
            <a:endParaRPr lang="en-US" dirty="0"/>
          </a:p>
        </p:txBody>
      </p:sp>
      <p:sp>
        <p:nvSpPr>
          <p:cNvPr id="6" name="Rectangle 5">
            <a:extLst>
              <a:ext uri="{FF2B5EF4-FFF2-40B4-BE49-F238E27FC236}">
                <a16:creationId xmlns:a16="http://schemas.microsoft.com/office/drawing/2014/main" id="{7C6E3CC7-F434-485C-860F-2F4C3DDCF9C0}"/>
              </a:ext>
            </a:extLst>
          </p:cNvPr>
          <p:cNvSpPr/>
          <p:nvPr/>
        </p:nvSpPr>
        <p:spPr>
          <a:xfrm>
            <a:off x="586724" y="1275270"/>
            <a:ext cx="2689412" cy="1077218"/>
          </a:xfrm>
          <a:prstGeom prst="rect">
            <a:avLst/>
          </a:prstGeom>
        </p:spPr>
        <p:txBody>
          <a:bodyPr wrap="square">
            <a:spAutoFit/>
          </a:bodyPr>
          <a:lstStyle/>
          <a:p>
            <a:pPr>
              <a:spcBef>
                <a:spcPct val="0"/>
              </a:spcBef>
            </a:pPr>
            <a:r>
              <a:rPr lang="en-US" altLang="en-US" sz="1600" dirty="0">
                <a:solidFill>
                  <a:srgbClr val="23273F"/>
                </a:solidFill>
                <a:latin typeface="Arial" panose="020B0604020202020204" pitchFamily="34" charset="0"/>
                <a:cs typeface="Arial" panose="020B0604020202020204" pitchFamily="34" charset="0"/>
              </a:rPr>
              <a:t>Illnesses are the most common causes of disability, and the average disability last 31.2 months.</a:t>
            </a:r>
            <a:r>
              <a:rPr lang="en-US" altLang="en-US" sz="1600" baseline="30000" dirty="0">
                <a:solidFill>
                  <a:srgbClr val="23273F"/>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C397F4BD-F9E7-47E0-81CC-FD4B9E01DBC8}"/>
              </a:ext>
            </a:extLst>
          </p:cNvPr>
          <p:cNvSpPr txBox="1"/>
          <p:nvPr/>
        </p:nvSpPr>
        <p:spPr>
          <a:xfrm>
            <a:off x="323850" y="4400028"/>
            <a:ext cx="8362950" cy="528060"/>
          </a:xfrm>
          <a:prstGeom prst="rect">
            <a:avLst/>
          </a:prstGeom>
        </p:spPr>
        <p:txBody>
          <a:bodyPr vert="horz" wrap="square" lIns="91440" tIns="45720" rIns="91440" bIns="45720" rtlCol="0">
            <a:noAutofit/>
          </a:bodyPr>
          <a:lstStyle/>
          <a:p>
            <a:pPr>
              <a:lnSpc>
                <a:spcPct val="90000"/>
              </a:lnSpc>
              <a:spcBef>
                <a:spcPts val="0"/>
              </a:spcBef>
            </a:pPr>
            <a:r>
              <a:rPr lang="en-US" sz="1000" baseline="30000" dirty="0">
                <a:solidFill>
                  <a:srgbClr val="23273F"/>
                </a:solidFill>
                <a:latin typeface="Arial" panose="020B0604020202020204" pitchFamily="34" charset="0"/>
                <a:cs typeface="Arial" panose="020B0604020202020204" pitchFamily="34" charset="0"/>
              </a:rPr>
              <a:t>1</a:t>
            </a:r>
            <a:r>
              <a:rPr lang="en-US" sz="1000" dirty="0">
                <a:solidFill>
                  <a:srgbClr val="23273F"/>
                </a:solidFill>
                <a:latin typeface="Arial" panose="020B0604020202020204" pitchFamily="34" charset="0"/>
                <a:cs typeface="Arial" panose="020B0604020202020204" pitchFamily="34" charset="0"/>
              </a:rPr>
              <a:t> Council for Disability Awareness. Blog.disabilitiescanhappen.org, January 2016. Most recent available. </a:t>
            </a:r>
          </a:p>
          <a:p>
            <a:pPr>
              <a:lnSpc>
                <a:spcPct val="90000"/>
              </a:lnSpc>
            </a:pPr>
            <a:r>
              <a:rPr lang="en-US" sz="1000" dirty="0">
                <a:solidFill>
                  <a:srgbClr val="23273F"/>
                </a:solidFill>
                <a:latin typeface="Arial" panose="020B0604020202020204" pitchFamily="34" charset="0"/>
                <a:cs typeface="Arial" panose="020B0604020202020204" pitchFamily="34" charset="0"/>
              </a:rPr>
              <a:t>Chart source: Principal Life Disability insurance active claims as of May 2018. The above is for illustrative purposes only and is not intended as a complete representation of all claims.</a:t>
            </a:r>
          </a:p>
          <a:p>
            <a:pPr>
              <a:lnSpc>
                <a:spcPct val="90000"/>
              </a:lnSpc>
            </a:pPr>
            <a:r>
              <a:rPr lang="en-US" altLang="en-US" sz="1000" dirty="0">
                <a:solidFill>
                  <a:srgbClr val="464E7E">
                    <a:lumMod val="50000"/>
                  </a:srgbClr>
                </a:solidFill>
                <a:latin typeface="Arial" panose="020B0604020202020204" pitchFamily="34" charset="0"/>
                <a:cs typeface="Arial" panose="020B0604020202020204" pitchFamily="34" charset="0"/>
              </a:rPr>
              <a:t>For financial professional use only. Not for use with consumers or the public.</a:t>
            </a:r>
            <a:endParaRPr lang="en-US" sz="1000" dirty="0"/>
          </a:p>
        </p:txBody>
      </p:sp>
    </p:spTree>
    <p:extLst>
      <p:ext uri="{BB962C8B-B14F-4D97-AF65-F5344CB8AC3E}">
        <p14:creationId xmlns:p14="http://schemas.microsoft.com/office/powerpoint/2010/main" val="1092116034"/>
      </p:ext>
    </p:extLst>
  </p:cSld>
  <p:clrMapOvr>
    <a:masterClrMapping/>
  </p:clrMapOvr>
</p:sld>
</file>

<file path=ppt/theme/theme1.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231EA7781B4D4FB5689E9E95F45898" ma:contentTypeVersion="6" ma:contentTypeDescription="Create a new document." ma:contentTypeScope="" ma:versionID="8b209b00ba50632d2e4740341c84361e">
  <xsd:schema xmlns:xsd="http://www.w3.org/2001/XMLSchema" xmlns:xs="http://www.w3.org/2001/XMLSchema" xmlns:p="http://schemas.microsoft.com/office/2006/metadata/properties" xmlns:ns1="http://schemas.microsoft.com/sharepoint/v3" targetNamespace="http://schemas.microsoft.com/office/2006/metadata/properties" ma:root="true" ma:fieldsID="e660513293ee0af4b5de0de66f22a2b5" ns1:_="">
    <xsd:import namespace="http://schemas.microsoft.com/sharepoint/v3"/>
    <xsd:element name="properties">
      <xsd:complexType>
        <xsd:sequence>
          <xsd:element name="documentManagement">
            <xsd:complexType>
              <xsd:all>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Original Expiration Date" ma:hidden="true" ma:internalName="_dlc_ExpireDateSaved" ma:readOnly="true">
      <xsd:simpleType>
        <xsd:restriction base="dms:DateTime"/>
      </xsd:simpleType>
    </xsd:element>
    <xsd:element name="_dlc_ExpireDate" ma:index="9" nillable="true" ma:displayName="Expiration Date" ma:hidden="true" ma:internalName="_dlc_ExpireDate" ma:readOnly="true">
      <xsd:simpleType>
        <xsd:restriction base="dms:DateTime"/>
      </xsd:simpleType>
    </xsd:element>
    <xsd:element name="_dlc_Exempt" ma:index="10"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9E437-8EE1-4878-AA3C-B1C6C6E1A9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A5092F-47BB-4554-AC4B-B5F93AA9D93C}">
  <ds:schemaRefs>
    <ds:schemaRef ds:uri="http://schemas.microsoft.com/sharepoint/v3/contenttype/forms"/>
  </ds:schemaRefs>
</ds:datastoreItem>
</file>

<file path=customXml/itemProps3.xml><?xml version="1.0" encoding="utf-8"?>
<ds:datastoreItem xmlns:ds="http://schemas.openxmlformats.org/officeDocument/2006/customXml" ds:itemID="{F5CA8E72-3A93-409D-9383-D83450C19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30793</TotalTime>
  <Words>1324</Words>
  <Application>Microsoft Office PowerPoint</Application>
  <PresentationFormat>On-screen Show (16:9)</PresentationFormat>
  <Paragraphs>138</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FS Elliot Pro</vt:lpstr>
      <vt:lpstr>FS Elliot Pro Regular</vt:lpstr>
      <vt:lpstr>Office Theme</vt:lpstr>
      <vt:lpstr>Why income protection  is important</vt:lpstr>
      <vt:lpstr>PowerPoint Presentation</vt:lpstr>
      <vt:lpstr>PowerPoint Presentation</vt:lpstr>
      <vt:lpstr>Help them understand the value of their income</vt:lpstr>
      <vt:lpstr>Financial security starts with protecting their income</vt:lpstr>
      <vt:lpstr>They need your help getting started</vt:lpstr>
      <vt:lpstr>Make it relatable with a checklist</vt:lpstr>
      <vt:lpstr>Keep jargon to a minimum</vt:lpstr>
      <vt:lpstr>Show them that it’s more than just accidents</vt:lpstr>
      <vt:lpstr>Compare the cost to every day items</vt:lpstr>
      <vt:lpstr>Compare the cost to every day items</vt:lpstr>
      <vt:lpstr>Ready to get started?</vt:lpstr>
      <vt:lpstr>Put yourself first</vt:lpstr>
      <vt:lpstr>The market opportunity is huge</vt:lpstr>
      <vt:lpstr>Talk about the benefits of coverage</vt:lpstr>
      <vt:lpstr>If your client becomes too sick or hurt to work</vt:lpstr>
      <vt:lpstr>Next steps</vt:lpstr>
      <vt:lpstr>Information needed for a personalized proposal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David Plumb</cp:lastModifiedBy>
  <cp:revision>469</cp:revision>
  <dcterms:created xsi:type="dcterms:W3CDTF">2016-01-11T21:19:21Z</dcterms:created>
  <dcterms:modified xsi:type="dcterms:W3CDTF">2021-04-29T19:42:25Z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0x0101008B231EA7781B4D4FB5689E9E95F45898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y fmtid="{D5CDD505-2E9C-101B-9397-08002B2CF9AE}" pid="6" name="_dlc_policyId">
    <vt:lpwstr/>
  </property>
  <property fmtid="{D5CDD505-2E9C-101B-9397-08002B2CF9AE}" pid="7" name="ItemRetentionFormula">
    <vt:lpwstr/>
  </property>
  <property fmtid="{D5CDD505-2E9C-101B-9397-08002B2CF9AE}" pid="8" name="MSIP_Label_3b4f6feb-bc60-48e1-9a65-8f26ae8b4956_Enabled">
    <vt:lpwstr>True</vt:lpwstr>
  </property>
  <property fmtid="{D5CDD505-2E9C-101B-9397-08002B2CF9AE}" pid="9" name="MSIP_Label_3b4f6feb-bc60-48e1-9a65-8f26ae8b4956_SiteId">
    <vt:lpwstr>3bea478c-1684-4a8c-8e85-045ec54ba430</vt:lpwstr>
  </property>
  <property fmtid="{D5CDD505-2E9C-101B-9397-08002B2CF9AE}" pid="10" name="MSIP_Label_3b4f6feb-bc60-48e1-9a65-8f26ae8b4956_Owner">
    <vt:lpwstr>Moravec.Haley@principal.com</vt:lpwstr>
  </property>
  <property fmtid="{D5CDD505-2E9C-101B-9397-08002B2CF9AE}" pid="11" name="MSIP_Label_3b4f6feb-bc60-48e1-9a65-8f26ae8b4956_SetDate">
    <vt:lpwstr>2019-09-26T19:33:01.6310224Z</vt:lpwstr>
  </property>
  <property fmtid="{D5CDD505-2E9C-101B-9397-08002B2CF9AE}" pid="12" name="MSIP_Label_3b4f6feb-bc60-48e1-9a65-8f26ae8b4956_Name">
    <vt:lpwstr>Public</vt:lpwstr>
  </property>
  <property fmtid="{D5CDD505-2E9C-101B-9397-08002B2CF9AE}" pid="13" name="MSIP_Label_3b4f6feb-bc60-48e1-9a65-8f26ae8b4956_Application">
    <vt:lpwstr>Microsoft Azure Information Protection</vt:lpwstr>
  </property>
  <property fmtid="{D5CDD505-2E9C-101B-9397-08002B2CF9AE}" pid="14" name="MSIP_Label_3b4f6feb-bc60-48e1-9a65-8f26ae8b4956_Extended_MSFT_Method">
    <vt:lpwstr>Manual</vt:lpwstr>
  </property>
  <property fmtid="{D5CDD505-2E9C-101B-9397-08002B2CF9AE}" pid="15" name="MSIP_Label_af49516a-7525-4936-8880-b1dc1e580865_Enabled">
    <vt:lpwstr>True</vt:lpwstr>
  </property>
  <property fmtid="{D5CDD505-2E9C-101B-9397-08002B2CF9AE}" pid="16" name="MSIP_Label_af49516a-7525-4936-8880-b1dc1e580865_SiteId">
    <vt:lpwstr>3bea478c-1684-4a8c-8e85-045ec54ba430</vt:lpwstr>
  </property>
  <property fmtid="{D5CDD505-2E9C-101B-9397-08002B2CF9AE}" pid="17" name="MSIP_Label_af49516a-7525-4936-8880-b1dc1e580865_Owner">
    <vt:lpwstr>Moravec.Haley@principal.com</vt:lpwstr>
  </property>
  <property fmtid="{D5CDD505-2E9C-101B-9397-08002B2CF9AE}" pid="18" name="MSIP_Label_af49516a-7525-4936-8880-b1dc1e580865_SetDate">
    <vt:lpwstr>2019-09-26T19:33:01.6320248Z</vt:lpwstr>
  </property>
  <property fmtid="{D5CDD505-2E9C-101B-9397-08002B2CF9AE}" pid="19" name="MSIP_Label_af49516a-7525-4936-8880-b1dc1e580865_Name">
    <vt:lpwstr>Non-visible label</vt:lpwstr>
  </property>
  <property fmtid="{D5CDD505-2E9C-101B-9397-08002B2CF9AE}" pid="20" name="MSIP_Label_af49516a-7525-4936-8880-b1dc1e580865_Application">
    <vt:lpwstr>Microsoft Azure Information Protection</vt:lpwstr>
  </property>
  <property fmtid="{D5CDD505-2E9C-101B-9397-08002B2CF9AE}" pid="21" name="MSIP_Label_af49516a-7525-4936-8880-b1dc1e580865_Parent">
    <vt:lpwstr>3b4f6feb-bc60-48e1-9a65-8f26ae8b4956</vt:lpwstr>
  </property>
  <property fmtid="{D5CDD505-2E9C-101B-9397-08002B2CF9AE}" pid="22" name="MSIP_Label_af49516a-7525-4936-8880-b1dc1e580865_Extended_MSFT_Method">
    <vt:lpwstr>Manual</vt:lpwstr>
  </property>
  <property fmtid="{D5CDD505-2E9C-101B-9397-08002B2CF9AE}" pid="23" name="Sensitivity">
    <vt:lpwstr>Public Non-visible label</vt:lpwstr>
  </property>
</Properties>
</file>